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6C_A31028DD.xml" ContentType="application/vnd.ms-powerpoint.comments+xml"/>
  <Override PartName="/ppt/comments/modernComment_17C_45A8ECA0.xml" ContentType="application/vnd.ms-powerpoint.comments+xml"/>
  <Override PartName="/ppt/comments/modernComment_12B_861F964C.xml" ContentType="application/vnd.ms-powerpoint.comments+xml"/>
  <Override PartName="/ppt/comments/modernComment_16F_BDE8A5A8.xml" ContentType="application/vnd.ms-powerpoint.comments+xml"/>
  <Override PartName="/ppt/comments/modernComment_17B_15915233.xml" ContentType="application/vnd.ms-powerpoint.comments+xml"/>
  <Override PartName="/ppt/comments/modernComment_1A4_CE6F5D58.xml" ContentType="application/vnd.ms-powerpoint.comments+xml"/>
  <Override PartName="/ppt/comments/modernComment_170_91A2CB01.xml" ContentType="application/vnd.ms-powerpoint.comments+xml"/>
  <Override PartName="/ppt/comments/modernComment_1A8_9FCF055D.xml" ContentType="application/vnd.ms-powerpoint.comments+xml"/>
  <Override PartName="/ppt/comments/modernComment_1AA_6C0012F0.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62"/>
  </p:notesMasterIdLst>
  <p:sldIdLst>
    <p:sldId id="414" r:id="rId4"/>
    <p:sldId id="448" r:id="rId5"/>
    <p:sldId id="449" r:id="rId6"/>
    <p:sldId id="364" r:id="rId7"/>
    <p:sldId id="380" r:id="rId8"/>
    <p:sldId id="299" r:id="rId9"/>
    <p:sldId id="413" r:id="rId10"/>
    <p:sldId id="419" r:id="rId11"/>
    <p:sldId id="365" r:id="rId12"/>
    <p:sldId id="367" r:id="rId13"/>
    <p:sldId id="366" r:id="rId14"/>
    <p:sldId id="379" r:id="rId15"/>
    <p:sldId id="420" r:id="rId16"/>
    <p:sldId id="421" r:id="rId17"/>
    <p:sldId id="450" r:id="rId18"/>
    <p:sldId id="416" r:id="rId19"/>
    <p:sldId id="417" r:id="rId20"/>
    <p:sldId id="418" r:id="rId21"/>
    <p:sldId id="459" r:id="rId22"/>
    <p:sldId id="368" r:id="rId23"/>
    <p:sldId id="451" r:id="rId24"/>
    <p:sldId id="422" r:id="rId25"/>
    <p:sldId id="423" r:id="rId26"/>
    <p:sldId id="424" r:id="rId27"/>
    <p:sldId id="467" r:id="rId28"/>
    <p:sldId id="425" r:id="rId29"/>
    <p:sldId id="452" r:id="rId30"/>
    <p:sldId id="429" r:id="rId31"/>
    <p:sldId id="428" r:id="rId32"/>
    <p:sldId id="427" r:id="rId33"/>
    <p:sldId id="470" r:id="rId34"/>
    <p:sldId id="426" r:id="rId35"/>
    <p:sldId id="453" r:id="rId36"/>
    <p:sldId id="433" r:id="rId37"/>
    <p:sldId id="432" r:id="rId38"/>
    <p:sldId id="431" r:id="rId39"/>
    <p:sldId id="430" r:id="rId40"/>
    <p:sldId id="472" r:id="rId41"/>
    <p:sldId id="454" r:id="rId42"/>
    <p:sldId id="437" r:id="rId43"/>
    <p:sldId id="436" r:id="rId44"/>
    <p:sldId id="435" r:id="rId45"/>
    <p:sldId id="474" r:id="rId46"/>
    <p:sldId id="458" r:id="rId47"/>
    <p:sldId id="455" r:id="rId48"/>
    <p:sldId id="441" r:id="rId49"/>
    <p:sldId id="440" r:id="rId50"/>
    <p:sldId id="439" r:id="rId51"/>
    <p:sldId id="475" r:id="rId52"/>
    <p:sldId id="438" r:id="rId53"/>
    <p:sldId id="456" r:id="rId54"/>
    <p:sldId id="447" r:id="rId55"/>
    <p:sldId id="446" r:id="rId56"/>
    <p:sldId id="476" r:id="rId57"/>
    <p:sldId id="457" r:id="rId58"/>
    <p:sldId id="445" r:id="rId59"/>
    <p:sldId id="443" r:id="rId60"/>
    <p:sldId id="477" r:id="rId6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F44B45-9BD5-FC79-3A11-3122E0683F74}" name="Tim van den Boomen" initials="TB" userId="S::tim.vandenboomen@denhaag.nl::40295bba-76e5-4e4a-b46b-be2fd1ab1fb7" providerId="AD"/>
  <p188:author id="{885A70D0-F853-437E-AED2-1909B4409CCA}" name="Hidde Kamst" initials="HK" userId="S::hidde.kamst@denhaag.nl::e326dcf8-ea11-4369-88d6-b862ecb4ffc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3846B-B2A5-212B-FC63-B0522BDF7CD8}" v="554" dt="2024-08-30T10:47:12.422"/>
    <p1510:client id="{29C8FADE-53F0-CDCF-5066-E24035BE3C8F}" v="390" dt="2024-08-30T08:13:49.341"/>
    <p1510:client id="{684CFFFD-17DD-3C13-F303-E3AB5019F865}" v="72" dt="2024-08-30T12:34:27.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omments/modernComment_12B_861F964C.xml><?xml version="1.0" encoding="utf-8"?>
<p188:cmLst xmlns:a="http://schemas.openxmlformats.org/drawingml/2006/main" xmlns:r="http://schemas.openxmlformats.org/officeDocument/2006/relationships" xmlns:p188="http://schemas.microsoft.com/office/powerpoint/2018/8/main">
  <p188:cm id="{60C963ED-6AE3-4209-974D-03854CA29CB7}" authorId="{E8F44B45-9BD5-FC79-3A11-3122E0683F74}" status="resolved" created="2024-08-08T13:43:16.618" complete="100000">
    <pc:sldMkLst xmlns:pc="http://schemas.microsoft.com/office/powerpoint/2013/main/command">
      <pc:docMk/>
      <pc:sldMk cId="2250217036" sldId="299"/>
    </pc:sldMkLst>
    <p188:txBody>
      <a:bodyPr/>
      <a:lstStyle/>
      <a:p>
        <a:r>
          <a:rPr lang="nl-NL"/>
          <a:t>We missen bij de 2de, de stappen. Dat elke fase heeft.
- Voorbereiding
- Generieke deel wat elke case doet
- Verdieping verschilt per usecase(Case specifieke context meenemend)</a:t>
        </a:r>
      </a:p>
    </p188:txBody>
  </p188:cm>
</p188:cmLst>
</file>

<file path=ppt/comments/modernComment_16C_A31028DD.xml><?xml version="1.0" encoding="utf-8"?>
<p188:cmLst xmlns:a="http://schemas.openxmlformats.org/drawingml/2006/main" xmlns:r="http://schemas.openxmlformats.org/officeDocument/2006/relationships" xmlns:p188="http://schemas.microsoft.com/office/powerpoint/2018/8/main">
  <p188:cm id="{1528337E-5B1F-4203-A84E-7DED2BF4A607}" authorId="{E8F44B45-9BD5-FC79-3A11-3122E0683F74}" status="resolved" created="2024-08-28T09:37:09.176" complete="100000">
    <pc:sldMkLst xmlns:pc="http://schemas.microsoft.com/office/powerpoint/2013/main/command">
      <pc:docMk/>
      <pc:sldMk cId="2735745245" sldId="364"/>
    </pc:sldMkLst>
    <p188:txBody>
      <a:bodyPr/>
      <a:lstStyle/>
      <a:p>
        <a:r>
          <a:rPr lang="nl-NL"/>
          <a:t>Als er geen mogelijkheid is om te falen moet je eigenlijk niet gaan innoveren.​ Als je gefocust op het slagen van de test slaag je niet.​ - Iets van zo'n slide toevoegen</a:t>
        </a:r>
      </a:p>
    </p188:txBody>
  </p188:cm>
  <p188:cm id="{5DC4ABE2-40F7-400D-8CFB-E279064BFFB0}" authorId="{E8F44B45-9BD5-FC79-3A11-3122E0683F74}" status="resolved" created="2024-08-28T09:37:40.427" complete="100000">
    <pc:sldMkLst xmlns:pc="http://schemas.microsoft.com/office/powerpoint/2013/main/command">
      <pc:docMk/>
      <pc:sldMk cId="2735745245" sldId="364"/>
    </pc:sldMkLst>
    <p188:txBody>
      <a:bodyPr/>
      <a:lstStyle/>
      <a:p>
        <a:r>
          <a:rPr lang="nl-NL"/>
          <a:t>Waar komt het nou vandaan, hoe is dit proces ontstaan, vanuit een eigen opdracht om het innovatieproces te optimaliseren en iets systemische aan te pakken.</a:t>
        </a:r>
      </a:p>
    </p188:txBody>
  </p188:cm>
</p188:cmLst>
</file>

<file path=ppt/comments/modernComment_16F_BDE8A5A8.xml><?xml version="1.0" encoding="utf-8"?>
<p188:cmLst xmlns:a="http://schemas.openxmlformats.org/drawingml/2006/main" xmlns:r="http://schemas.openxmlformats.org/officeDocument/2006/relationships" xmlns:p188="http://schemas.microsoft.com/office/powerpoint/2018/8/main">
  <p188:cm id="{8CC6F002-948A-4CED-B779-A05F0D4C81B3}" authorId="{E8F44B45-9BD5-FC79-3A11-3122E0683F74}" status="resolved" created="2024-08-08T13:39:45.063" complete="100000">
    <ac:deMkLst xmlns:ac="http://schemas.microsoft.com/office/drawing/2013/main/command">
      <pc:docMk xmlns:pc="http://schemas.microsoft.com/office/powerpoint/2013/main/command"/>
      <pc:sldMk xmlns:pc="http://schemas.microsoft.com/office/powerpoint/2013/main/command" cId="3186140584" sldId="367"/>
      <ac:picMk id="8" creationId="{0FCA7609-5B05-EE62-3372-BBD00EB7897D}"/>
    </ac:deMkLst>
    <p188:txBody>
      <a:bodyPr/>
      <a:lstStyle/>
      <a:p>
        <a:r>
          <a:rPr lang="nl-NL"/>
          <a:t>plaatjes even anders preppen, Review alleen aan, en stop en go daarna erbij</a:t>
        </a:r>
      </a:p>
    </p188:txBody>
    <p188:extLst>
      <p:ext xmlns:p="http://schemas.openxmlformats.org/presentationml/2006/main" uri="{57CB4572-C831-44C2-8A1C-0ADB6CCDFE69}">
        <p223:reactions xmlns="" xmlns:p223="http://schemas.microsoft.com/office/powerpoint/2022/03/main">
          <p223:rxn type="👍">
            <p223:instance time="2024-08-23T14:39:50.666" authorId="{E8F44B45-9BD5-FC79-3A11-3122E0683F74}"/>
          </p223:rxn>
        </p223:reactions>
      </p:ext>
    </p188:extLst>
  </p188:cm>
</p188:cmLst>
</file>

<file path=ppt/comments/modernComment_170_91A2CB01.xml><?xml version="1.0" encoding="utf-8"?>
<p188:cmLst xmlns:a="http://schemas.openxmlformats.org/drawingml/2006/main" xmlns:r="http://schemas.openxmlformats.org/officeDocument/2006/relationships" xmlns:p188="http://schemas.microsoft.com/office/powerpoint/2018/8/main">
  <p188:cm id="{B38E64A2-242E-4AB8-A179-F061B00C139E}" authorId="{E8F44B45-9BD5-FC79-3A11-3122E0683F74}" created="2024-08-06T12:48:06.938">
    <ac:deMkLst xmlns:ac="http://schemas.microsoft.com/office/drawing/2013/main/command">
      <pc:docMk xmlns:pc="http://schemas.microsoft.com/office/powerpoint/2013/main/command"/>
      <pc:sldMk xmlns:pc="http://schemas.microsoft.com/office/powerpoint/2013/main/command" cId="2443365121" sldId="368"/>
      <ac:picMk id="8" creationId="{0FCA7609-5B05-EE62-3372-BBD00EB7897D}"/>
    </ac:deMkLst>
    <p188:txBody>
      <a:bodyPr/>
      <a:lstStyle/>
      <a:p>
        <a:r>
          <a:rPr lang="nl-NL"/>
          <a:t>plaatje vervangen voor een plaatje van een project plan in kanban?</a:t>
        </a:r>
      </a:p>
    </p188:txBody>
  </p188:cm>
  <p188:cm id="{C11DF7AA-1453-4570-B063-2F4AF01585BD}" authorId="{E8F44B45-9BD5-FC79-3A11-3122E0683F74}" created="2024-08-27T13:36:34.400">
    <ac:deMkLst xmlns:ac="http://schemas.microsoft.com/office/drawing/2013/main/command">
      <pc:docMk xmlns:pc="http://schemas.microsoft.com/office/powerpoint/2013/main/command"/>
      <pc:sldMk xmlns:pc="http://schemas.microsoft.com/office/powerpoint/2013/main/command" cId="2443365121" sldId="368"/>
      <ac:spMk id="13" creationId="{6D19FAD5-54EB-719C-E156-47E7BBC6C4AF}"/>
    </ac:deMkLst>
    <p188:txBody>
      <a:bodyPr/>
      <a:lstStyle/>
      <a:p>
        <a:r>
          <a:rPr lang="nl-NL"/>
          <a:t>Lessons learned erbij benoemen?</a:t>
        </a:r>
      </a:p>
    </p188:txBody>
  </p188:cm>
</p188:cmLst>
</file>

<file path=ppt/comments/modernComment_17B_15915233.xml><?xml version="1.0" encoding="utf-8"?>
<p188:cmLst xmlns:a="http://schemas.openxmlformats.org/drawingml/2006/main" xmlns:r="http://schemas.openxmlformats.org/officeDocument/2006/relationships" xmlns:p188="http://schemas.microsoft.com/office/powerpoint/2018/8/main">
  <p188:cm id="{8D166307-E87D-45C0-B6E0-31AA2158816E}" authorId="{885A70D0-F853-437E-AED2-1909B4409CCA}" status="resolved" created="2024-08-27T08:23:44.785" complete="100000">
    <ac:deMkLst xmlns:ac="http://schemas.microsoft.com/office/drawing/2013/main/command">
      <pc:docMk xmlns:pc="http://schemas.microsoft.com/office/powerpoint/2013/main/command"/>
      <pc:sldMk xmlns:pc="http://schemas.microsoft.com/office/powerpoint/2013/main/command" cId="361845299" sldId="379"/>
      <ac:picMk id="6" creationId="{5D867857-A07C-EEBD-1198-D04B4E5C5662}"/>
    </ac:deMkLst>
    <p188:replyLst>
      <p188:reply id="{0C386DE1-0420-400F-B337-2F2B85EFE410}" authorId="{885A70D0-F853-437E-AED2-1909B4409CCA}" created="2024-08-27T08:25:06.615">
        <p188:txBody>
          <a:bodyPr/>
          <a:lstStyle/>
          <a:p>
            <a:r>
              <a:rPr lang="nl-NL"/>
              <a:t>Als in afbeelding is minder scherp dan op andere platen</a:t>
            </a:r>
          </a:p>
        </p188:txBody>
      </p188:reply>
      <p188:reply id="{9B5BB625-C8B1-4345-954C-0A115BDF55EB}" authorId="{E8F44B45-9BD5-FC79-3A11-3122E0683F74}" created="2024-08-27T13:15:12.658">
        <p188:txBody>
          <a:bodyPr/>
          <a:lstStyle/>
          <a:p>
            <a:r>
              <a:rPr lang="nl-NL"/>
              <a:t>Screenshot gemaakt, zoveel mogelijk ingezoomd. Dit is de beste kwaliteit die ik helaas als JPG uit Miro en screenshots kan krijgen. Goed genoeg? Of opzoek naar een andere manier nog? Kan natuurlijk nog wat dingen proberen.</a:t>
            </a:r>
          </a:p>
        </p188:txBody>
      </p188:reply>
      <p188:reply id="{6891A80B-5333-4B54-AA24-AE8348018FFC}" authorId="{885A70D0-F853-437E-AED2-1909B4409CCA}" created="2024-08-27T13:26:41.682">
        <p188:txBody>
          <a:bodyPr/>
          <a:lstStyle/>
          <a:p>
            <a:r>
              <a:rPr lang="en-US"/>
              <a:t>Stukken beter zo ja!</a:t>
            </a:r>
          </a:p>
        </p188:txBody>
      </p188:reply>
    </p188:replyLst>
    <p188:txBody>
      <a:bodyPr/>
      <a:lstStyle/>
      <a:p>
        <a:r>
          <a:rPr lang="nl-NL"/>
          <a:t>Deze is niet goed te lezen [@Tim van den Boomen] </a:t>
        </a:r>
      </a:p>
    </p188:txBody>
  </p188:cm>
</p188:cmLst>
</file>

<file path=ppt/comments/modernComment_17C_45A8ECA0.xml><?xml version="1.0" encoding="utf-8"?>
<p188:cmLst xmlns:a="http://schemas.openxmlformats.org/drawingml/2006/main" xmlns:r="http://schemas.openxmlformats.org/officeDocument/2006/relationships" xmlns:p188="http://schemas.microsoft.com/office/powerpoint/2018/8/main">
  <p188:cm id="{04CAF27D-048B-44A0-9839-69BA30287E50}" authorId="{E8F44B45-9BD5-FC79-3A11-3122E0683F74}" status="resolved" created="2024-08-28T12:11:24.756" complete="100000">
    <ac:deMkLst xmlns:ac="http://schemas.microsoft.com/office/drawing/2013/main/command">
      <pc:docMk xmlns:pc="http://schemas.microsoft.com/office/powerpoint/2013/main/command"/>
      <pc:sldMk xmlns:pc="http://schemas.microsoft.com/office/powerpoint/2013/main/command" cId="1168698528" sldId="380"/>
      <ac:picMk id="5" creationId="{D950B10D-8FB7-B844-D372-26E922583FBB}"/>
    </ac:deMkLst>
    <p188:txBody>
      <a:bodyPr/>
      <a:lstStyle/>
      <a:p>
        <a:r>
          <a:rPr lang="nl-NL"/>
          <a:t>Validatie - Aan welke gemeentelijke processen moeten we voldoen? 
Projecten in Usecase veranderen</a:t>
        </a:r>
      </a:p>
    </p188:txBody>
  </p188:cm>
</p188:cmLst>
</file>

<file path=ppt/comments/modernComment_1A4_CE6F5D58.xml><?xml version="1.0" encoding="utf-8"?>
<p188:cmLst xmlns:a="http://schemas.openxmlformats.org/drawingml/2006/main" xmlns:r="http://schemas.openxmlformats.org/officeDocument/2006/relationships" xmlns:p188="http://schemas.microsoft.com/office/powerpoint/2018/8/main">
  <p188:cm id="{92B330E0-B735-4395-9ABE-01313E1648D3}" authorId="{E8F44B45-9BD5-FC79-3A11-3122E0683F74}" status="resolved" created="2024-08-27T13:30:23.402" complete="100000">
    <ac:deMkLst xmlns:ac="http://schemas.microsoft.com/office/drawing/2013/main/command">
      <pc:docMk xmlns:pc="http://schemas.microsoft.com/office/powerpoint/2013/main/command"/>
      <pc:sldMk xmlns:pc="http://schemas.microsoft.com/office/powerpoint/2013/main/command" cId="3463404888" sldId="420"/>
      <ac:picMk id="5" creationId="{D06F0F34-6846-5773-A9F0-DD1EA7F58D28}"/>
    </ac:deMkLst>
    <p188:replyLst>
      <p188:reply id="{7F98639F-3147-44A3-BC4C-27F71E498651}" authorId="{E8F44B45-9BD5-FC79-3A11-3122E0683F74}" created="2024-08-28T07:56:28.592">
        <p188:txBody>
          <a:bodyPr/>
          <a:lstStyle/>
          <a:p>
            <a:r>
              <a:rPr lang="nl-NL"/>
              <a:t>Nieuw screenshot toevoegen ook updaten op andere plekken in de presentatie</a:t>
            </a:r>
          </a:p>
        </p188:txBody>
      </p188:reply>
      <p188:reply id="{13BBBC8E-6041-4743-856E-D1F68177BA88}" authorId="{E8F44B45-9BD5-FC79-3A11-3122E0683F74}" created="2024-08-28T09:03:21.150">
        <p188:txBody>
          <a:bodyPr/>
          <a:lstStyle/>
          <a:p>
            <a:r>
              <a:rPr lang="nl-NL"/>
              <a:t>plaat geupdate</a:t>
            </a:r>
          </a:p>
        </p188:txBody>
      </p188:reply>
    </p188:replyLst>
    <p188:txBody>
      <a:bodyPr/>
      <a:lstStyle/>
      <a:p>
        <a:r>
          <a:rPr lang="nl-NL"/>
          <a:t>eco system validation lab - situationele verdieping?</a:t>
        </a:r>
      </a:p>
    </p188:txBody>
  </p188:cm>
</p188:cmLst>
</file>

<file path=ppt/comments/modernComment_1A8_9FCF055D.xml><?xml version="1.0" encoding="utf-8"?>
<p188:cmLst xmlns:a="http://schemas.openxmlformats.org/drawingml/2006/main" xmlns:r="http://schemas.openxmlformats.org/officeDocument/2006/relationships" xmlns:p188="http://schemas.microsoft.com/office/powerpoint/2018/8/main">
  <p188:cm id="{437B9B20-8C11-42FA-8988-5C8FACF9E80B}" authorId="{E8F44B45-9BD5-FC79-3A11-3122E0683F74}" created="2024-08-28T07:57:05.360">
    <ac:deMkLst xmlns:ac="http://schemas.microsoft.com/office/drawing/2013/main/command">
      <pc:docMk xmlns:pc="http://schemas.microsoft.com/office/powerpoint/2013/main/command"/>
      <pc:sldMk xmlns:pc="http://schemas.microsoft.com/office/powerpoint/2013/main/command" cId="2681144669" sldId="424"/>
      <ac:spMk id="13" creationId="{6D19FAD5-54EB-719C-E156-47E7BBC6C4AF}"/>
    </ac:deMkLst>
    <p188:txBody>
      <a:bodyPr/>
      <a:lstStyle/>
      <a:p>
        <a:r>
          <a:rPr lang="nl-NL"/>
          <a:t>Voeg probleem systeem plaatje toe, positie en grote nog even bekijken</a:t>
        </a:r>
      </a:p>
    </p188:txBody>
  </p188:cm>
</p188:cmLst>
</file>

<file path=ppt/comments/modernComment_1AA_6C0012F0.xml><?xml version="1.0" encoding="utf-8"?>
<p188:cmLst xmlns:a="http://schemas.openxmlformats.org/drawingml/2006/main" xmlns:r="http://schemas.openxmlformats.org/officeDocument/2006/relationships" xmlns:p188="http://schemas.microsoft.com/office/powerpoint/2018/8/main">
  <p188:cm id="{A511A2C4-B88C-4F95-9CFD-89FDB6190DC5}" authorId="{E8F44B45-9BD5-FC79-3A11-3122E0683F74}" created="2024-08-27T13:42:10.505">
    <ac:deMkLst xmlns:ac="http://schemas.microsoft.com/office/drawing/2013/main/command">
      <pc:docMk xmlns:pc="http://schemas.microsoft.com/office/powerpoint/2013/main/command"/>
      <pc:sldMk xmlns:pc="http://schemas.microsoft.com/office/powerpoint/2013/main/command" cId="1811944176" sldId="426"/>
      <ac:picMk id="5" creationId="{CCD83514-2BDD-60CB-AAB3-C4E644798DD2}"/>
    </ac:deMkLst>
    <p188:txBody>
      <a:bodyPr/>
      <a:lstStyle/>
      <a:p>
        <a:r>
          <a:rPr lang="nl-NL"/>
          <a:t>quickscan kan nu standaar worden niet situationeel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97F79E-F89C-40EA-B8E7-741017BEBA37}" type="datetimeFigureOut">
              <a:t>10-02-2025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2F9D25-279B-46B9-A67E-DEBB6F53079E}" type="slidenum">
              <a:t>‹nº›</a:t>
            </a:fld>
            <a:endParaRPr lang="nl-NL"/>
          </a:p>
        </p:txBody>
      </p:sp>
    </p:spTree>
    <p:extLst>
      <p:ext uri="{BB962C8B-B14F-4D97-AF65-F5344CB8AC3E}">
        <p14:creationId xmlns:p14="http://schemas.microsoft.com/office/powerpoint/2010/main" val="2852671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ogle.com/maps/d/u/0/viewer?mid=1kLRG5sK9wet5m964Z1NF_0EJIvBECVI&amp;ll=52.10601469602977%2C4.285884755508271&amp;z=15"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denhaag.sharepoint.com/:w:/r/sites/SmartTheHague_GDH-SmartCityTeam/_layouts/15/Doc.aspx?sourcedoc=%7BF4E409E9-9227-4C95-B179-55DD1372CF7F%7D&amp;file=Wenstracees%20glasvezelbuizen%202024.docx&amp;wdOrigin=TEAMS-WEB.p2p_ns.rwc&amp;action=default&amp;mobileredirect=tr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hlinkClick r:id="rId3"/>
              </a:rPr>
              <a:t>https://www.google.com/maps/d/u/0/viewer?mid=1kLRG5sK9wet5m964Z1NF_0EJIvBECVI&amp;ll=52.10601469602977%2C4.285884755508271&amp;z=15</a:t>
            </a:r>
            <a:endParaRPr lang="nl-NL">
              <a:ea typeface="Calibri" panose="020F0502020204030204"/>
              <a:cs typeface="Calibri" panose="020F0502020204030204"/>
            </a:endParaRPr>
          </a:p>
          <a:p>
            <a:endParaRPr lang="en-US">
              <a:ea typeface="Calibri"/>
              <a:cs typeface="Calibri"/>
            </a:endParaRPr>
          </a:p>
          <a:p>
            <a:r>
              <a:rPr lang="en-US">
                <a:hlinkClick r:id="rId4"/>
              </a:rPr>
              <a:t>https://denhaag.sharepoint.com/:w:/r/sites/SmartTheHague_GDH-SmartCityTeam/_layouts/15/Doc.aspx?sourcedoc=%7BF4E409E9-9227-4C95-B179-55DD1372CF7F%7D&amp;file=Wenstracees%20glasvezelbuizen%202024.docx&amp;wdOrigin=TEAMS-WEB.p2p_ns.rwc&amp;action=default&amp;mobileredirect=true</a:t>
            </a:r>
            <a:endParaRPr lang="en-US">
              <a:ea typeface="Calibri"/>
              <a:cs typeface="Calibri"/>
              <a:hlinkClick r:id="rId4"/>
            </a:endParaRPr>
          </a:p>
          <a:p>
            <a:endParaRPr lang="en-US">
              <a:ea typeface="Calibri"/>
              <a:cs typeface="Calibri"/>
            </a:endParaRPr>
          </a:p>
        </p:txBody>
      </p:sp>
      <p:sp>
        <p:nvSpPr>
          <p:cNvPr id="4" name="Tijdelijke aanduiding voor dianummer 3"/>
          <p:cNvSpPr>
            <a:spLocks noGrp="1"/>
          </p:cNvSpPr>
          <p:nvPr>
            <p:ph type="sldNum" sz="quarter" idx="5"/>
          </p:nvPr>
        </p:nvSpPr>
        <p:spPr/>
        <p:txBody>
          <a:bodyPr/>
          <a:lstStyle/>
          <a:p>
            <a:fld id="{414522A6-4F85-4439-BA09-75E0E5B6122D}" type="slidenum">
              <a:rPr lang="nl-NL"/>
              <a:t>1</a:t>
            </a:fld>
            <a:endParaRPr lang="nl-NL"/>
          </a:p>
        </p:txBody>
      </p:sp>
    </p:spTree>
    <p:extLst>
      <p:ext uri="{BB962C8B-B14F-4D97-AF65-F5344CB8AC3E}">
        <p14:creationId xmlns:p14="http://schemas.microsoft.com/office/powerpoint/2010/main" val="3836308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7;g298a9612fa5_0_3:notes">
            <a:extLst>
              <a:ext uri="{FF2B5EF4-FFF2-40B4-BE49-F238E27FC236}">
                <a16:creationId xmlns:a16="http://schemas.microsoft.com/office/drawing/2014/main" id="{39276FD2-4EBA-C504-F50B-A46F3452BACB}"/>
              </a:ext>
            </a:extLst>
          </p:cNvPr>
          <p:cNvSpPr txBox="1">
            <a:spLocks noGrp="1"/>
          </p:cNvSpPr>
          <p:nvPr>
            <p:ph type="body" sz="quarter" idx="1"/>
          </p:nvPr>
        </p:nvSpPr>
        <p:spPr>
          <a:xfrm>
            <a:off x="685800" y="4400549"/>
            <a:ext cx="5486400" cy="3600596"/>
          </a:xfrm>
          <a:noFill/>
          <a:ln>
            <a:noFill/>
          </a:ln>
        </p:spPr>
        <p:txBody>
          <a:bodyPr wrap="square" lIns="91421" tIns="91421" rIns="91421" bIns="91421" anchor="t" anchorCtr="0" compatLnSpc="1">
            <a:noAutofit/>
          </a:bodyPr>
          <a:lstStyle/>
          <a:p>
            <a:endParaRPr lang="nl-NL"/>
          </a:p>
        </p:txBody>
      </p:sp>
      <p:sp>
        <p:nvSpPr>
          <p:cNvPr id="3" name="Google Shape;58;g298a9612fa5_0_3:notes">
            <a:extLst>
              <a:ext uri="{FF2B5EF4-FFF2-40B4-BE49-F238E27FC236}">
                <a16:creationId xmlns:a16="http://schemas.microsoft.com/office/drawing/2014/main" id="{F88B26DB-305C-9B70-3E66-3387AD44286A}"/>
              </a:ext>
            </a:extLst>
          </p:cNvPr>
          <p:cNvSpPr>
            <a:spLocks noGrp="1" noRot="1" noChangeAspect="1"/>
          </p:cNvSpPr>
          <p:nvPr>
            <p:ph type="sldImg"/>
          </p:nvPr>
        </p:nvSpPr>
        <p:spPr>
          <a:xfrm>
            <a:off x="685800" y="1143000"/>
            <a:ext cx="5486400" cy="3086100"/>
          </a:xfrm>
          <a:noFill/>
          <a:ln w="9528" cap="flat">
            <a:solidFill>
              <a:srgbClr val="000000"/>
            </a:solidFill>
            <a:prstDash val="solid"/>
            <a:roun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7;g298a9612fa5_0_3:notes">
            <a:extLst>
              <a:ext uri="{FF2B5EF4-FFF2-40B4-BE49-F238E27FC236}">
                <a16:creationId xmlns:a16="http://schemas.microsoft.com/office/drawing/2014/main" id="{39276FD2-4EBA-C504-F50B-A46F3452BACB}"/>
              </a:ext>
            </a:extLst>
          </p:cNvPr>
          <p:cNvSpPr txBox="1">
            <a:spLocks noGrp="1"/>
          </p:cNvSpPr>
          <p:nvPr>
            <p:ph type="body" sz="quarter" idx="1"/>
          </p:nvPr>
        </p:nvSpPr>
        <p:spPr>
          <a:xfrm>
            <a:off x="685800" y="4400549"/>
            <a:ext cx="5486400" cy="3600596"/>
          </a:xfrm>
          <a:noFill/>
          <a:ln>
            <a:noFill/>
          </a:ln>
        </p:spPr>
        <p:txBody>
          <a:bodyPr wrap="square" lIns="91421" tIns="91421" rIns="91421" bIns="91421" anchor="t" anchorCtr="0" compatLnSpc="1">
            <a:noAutofit/>
          </a:bodyPr>
          <a:lstStyle/>
          <a:p>
            <a:endParaRPr lang="nl-NL"/>
          </a:p>
        </p:txBody>
      </p:sp>
      <p:sp>
        <p:nvSpPr>
          <p:cNvPr id="3" name="Google Shape;58;g298a9612fa5_0_3:notes">
            <a:extLst>
              <a:ext uri="{FF2B5EF4-FFF2-40B4-BE49-F238E27FC236}">
                <a16:creationId xmlns:a16="http://schemas.microsoft.com/office/drawing/2014/main" id="{F88B26DB-305C-9B70-3E66-3387AD44286A}"/>
              </a:ext>
            </a:extLst>
          </p:cNvPr>
          <p:cNvSpPr>
            <a:spLocks noGrp="1" noRot="1" noChangeAspect="1"/>
          </p:cNvSpPr>
          <p:nvPr>
            <p:ph type="sldImg"/>
          </p:nvPr>
        </p:nvSpPr>
        <p:spPr>
          <a:xfrm>
            <a:off x="685800" y="1143000"/>
            <a:ext cx="5486400" cy="3086100"/>
          </a:xfrm>
          <a:noFill/>
          <a:ln w="9528" cap="flat">
            <a:solidFill>
              <a:srgbClr val="000000"/>
            </a:solidFill>
            <a:prstDash val="solid"/>
            <a:round/>
          </a:ln>
        </p:spPr>
      </p:sp>
    </p:spTree>
    <p:extLst>
      <p:ext uri="{BB962C8B-B14F-4D97-AF65-F5344CB8AC3E}">
        <p14:creationId xmlns:p14="http://schemas.microsoft.com/office/powerpoint/2010/main" val="164358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de-D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10.02.25</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‹nº›</a:t>
            </a:fld>
            <a:endParaRPr lang="de-DE"/>
          </a:p>
        </p:txBody>
      </p:sp>
    </p:spTree>
    <p:extLst>
      <p:ext uri="{BB962C8B-B14F-4D97-AF65-F5344CB8AC3E}">
        <p14:creationId xmlns:p14="http://schemas.microsoft.com/office/powerpoint/2010/main" val="424929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10.02.25</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‹nº›</a:t>
            </a:fld>
            <a:endParaRPr lang="de-DE"/>
          </a:p>
        </p:txBody>
      </p:sp>
    </p:spTree>
    <p:extLst>
      <p:ext uri="{BB962C8B-B14F-4D97-AF65-F5344CB8AC3E}">
        <p14:creationId xmlns:p14="http://schemas.microsoft.com/office/powerpoint/2010/main" val="51596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endParaRPr lang="de-D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10.02.25</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‹nº›</a:t>
            </a:fld>
            <a:endParaRPr lang="de-DE"/>
          </a:p>
        </p:txBody>
      </p:sp>
    </p:spTree>
    <p:extLst>
      <p:ext uri="{BB962C8B-B14F-4D97-AF65-F5344CB8AC3E}">
        <p14:creationId xmlns:p14="http://schemas.microsoft.com/office/powerpoint/2010/main" val="3231119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oorblad">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247999" y="2879999"/>
            <a:ext cx="10272000" cy="1089600"/>
          </a:xfrm>
          <a:prstGeom prst="rect">
            <a:avLst/>
          </a:prstGeom>
        </p:spPr>
        <p:txBody>
          <a:bodyPr vert="horz" lIns="0" tIns="0" rIns="0" bIns="0"/>
          <a:lstStyle>
            <a:lvl1pPr>
              <a:defRPr sz="6667" b="1" i="0" baseline="0">
                <a:solidFill>
                  <a:srgbClr val="FFFFFF"/>
                </a:solidFill>
                <a:latin typeface="Arial"/>
                <a:cs typeface="Arial"/>
              </a:defRPr>
            </a:lvl1pPr>
          </a:lstStyle>
          <a:p>
            <a:r>
              <a:rPr lang="nl-NL"/>
              <a:t>Titel van presentatie</a:t>
            </a:r>
          </a:p>
        </p:txBody>
      </p:sp>
      <p:sp>
        <p:nvSpPr>
          <p:cNvPr id="6" name="Tijdelijke aanduiding voor tekst 5"/>
          <p:cNvSpPr>
            <a:spLocks noGrp="1"/>
          </p:cNvSpPr>
          <p:nvPr>
            <p:ph type="body" sz="quarter" idx="10" hasCustomPrompt="1"/>
          </p:nvPr>
        </p:nvSpPr>
        <p:spPr>
          <a:xfrm>
            <a:off x="1247999" y="3969599"/>
            <a:ext cx="10272000" cy="1176000"/>
          </a:xfrm>
          <a:prstGeom prst="rect">
            <a:avLst/>
          </a:prstGeom>
        </p:spPr>
        <p:txBody>
          <a:bodyPr vert="horz" lIns="0" tIns="0" rIns="0" bIns="0"/>
          <a:lstStyle>
            <a:lvl1pPr marL="0" indent="0">
              <a:buFont typeface="Arial"/>
              <a:buNone/>
              <a:defRPr sz="4533" baseline="0">
                <a:solidFill>
                  <a:srgbClr val="FFFFFF"/>
                </a:solidFill>
              </a:defRPr>
            </a:lvl1pPr>
            <a:lvl2pPr marL="609585" indent="0">
              <a:buFont typeface="Arial"/>
              <a:buNone/>
              <a:defRPr/>
            </a:lvl2pPr>
            <a:lvl3pPr marL="1219170" indent="0">
              <a:buFont typeface="Arial"/>
              <a:buNone/>
              <a:defRPr/>
            </a:lvl3pPr>
            <a:lvl4pPr marL="1828754" indent="0">
              <a:buFont typeface="Arial"/>
              <a:buNone/>
              <a:defRPr/>
            </a:lvl4pPr>
            <a:lvl5pPr marL="2438339" indent="0">
              <a:buFont typeface="Arial"/>
              <a:buNone/>
              <a:defRPr/>
            </a:lvl5pPr>
          </a:lstStyle>
          <a:p>
            <a:pPr lvl="0"/>
            <a:r>
              <a:rPr lang="nl-NL"/>
              <a:t>Subtitel</a:t>
            </a:r>
          </a:p>
        </p:txBody>
      </p:sp>
      <p:sp>
        <p:nvSpPr>
          <p:cNvPr id="14" name="Tijdelijke aanduiding voor datum 13"/>
          <p:cNvSpPr>
            <a:spLocks noGrp="1"/>
          </p:cNvSpPr>
          <p:nvPr>
            <p:ph type="dt" sz="half" idx="11"/>
          </p:nvPr>
        </p:nvSpPr>
        <p:spPr>
          <a:xfrm>
            <a:off x="1248002" y="6402000"/>
            <a:ext cx="1819921" cy="456000"/>
          </a:xfrm>
        </p:spPr>
        <p:txBody>
          <a:bodyPr lIns="0" tIns="0" rIns="0" bIns="0" anchor="t" anchorCtr="0"/>
          <a:lstStyle>
            <a:lvl1pPr>
              <a:defRPr sz="1467">
                <a:solidFill>
                  <a:srgbClr val="FFFFFF"/>
                </a:solidFill>
              </a:defRPr>
            </a:lvl1pPr>
          </a:lstStyle>
          <a:p>
            <a:fld id="{0E8FEAC5-E696-4006-BCE4-2EC71C277B36}" type="datetime4">
              <a:rPr lang="nl-NL" smtClean="0"/>
              <a:t>10 februari 2025</a:t>
            </a:fld>
            <a:endParaRPr lang="nl-NL"/>
          </a:p>
        </p:txBody>
      </p:sp>
      <p:sp>
        <p:nvSpPr>
          <p:cNvPr id="15" name="Tijdelijke aanduiding voor voettekst 14"/>
          <p:cNvSpPr>
            <a:spLocks noGrp="1"/>
          </p:cNvSpPr>
          <p:nvPr>
            <p:ph type="ftr" sz="quarter" idx="12"/>
          </p:nvPr>
        </p:nvSpPr>
        <p:spPr>
          <a:xfrm>
            <a:off x="9739013" y="6402000"/>
            <a:ext cx="1780988" cy="456000"/>
          </a:xfrm>
        </p:spPr>
        <p:txBody>
          <a:bodyPr lIns="0" tIns="0" rIns="0" bIns="0" anchor="t" anchorCtr="0"/>
          <a:lstStyle>
            <a:lvl1pPr algn="r">
              <a:defRPr sz="1467">
                <a:solidFill>
                  <a:srgbClr val="FFFFFF"/>
                </a:solidFill>
              </a:defRPr>
            </a:lvl1pPr>
          </a:lstStyle>
          <a:p>
            <a:r>
              <a:rPr lang="nl-NL"/>
              <a:t>Versie</a:t>
            </a:r>
          </a:p>
        </p:txBody>
      </p:sp>
    </p:spTree>
    <p:extLst>
      <p:ext uri="{BB962C8B-B14F-4D97-AF65-F5344CB8AC3E}">
        <p14:creationId xmlns:p14="http://schemas.microsoft.com/office/powerpoint/2010/main" val="3835660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volgblad 2 zonder foto">
    <p:spTree>
      <p:nvGrpSpPr>
        <p:cNvPr id="1" name=""/>
        <p:cNvGrpSpPr/>
        <p:nvPr/>
      </p:nvGrpSpPr>
      <p:grpSpPr>
        <a:xfrm>
          <a:off x="0" y="0"/>
          <a:ext cx="0" cy="0"/>
          <a:chOff x="0" y="0"/>
          <a:chExt cx="0" cy="0"/>
        </a:xfrm>
      </p:grpSpPr>
      <p:sp>
        <p:nvSpPr>
          <p:cNvPr id="8" name="Tijdelijke aanduiding voor datum 13"/>
          <p:cNvSpPr>
            <a:spLocks noGrp="1"/>
          </p:cNvSpPr>
          <p:nvPr>
            <p:ph type="dt" sz="half" idx="11"/>
          </p:nvPr>
        </p:nvSpPr>
        <p:spPr>
          <a:xfrm>
            <a:off x="1248002" y="6402000"/>
            <a:ext cx="1819921" cy="456000"/>
          </a:xfrm>
        </p:spPr>
        <p:txBody>
          <a:bodyPr lIns="0" tIns="0" rIns="0" bIns="0" anchor="t" anchorCtr="0"/>
          <a:lstStyle>
            <a:lvl1pPr>
              <a:defRPr sz="1467">
                <a:solidFill>
                  <a:schemeClr val="tx1"/>
                </a:solidFill>
              </a:defRPr>
            </a:lvl1pPr>
          </a:lstStyle>
          <a:p>
            <a:fld id="{3BDA68A4-14E2-4DEE-BF0D-344856097FC7}" type="datetime4">
              <a:rPr lang="nl-NL" smtClean="0"/>
              <a:t>10 februari 2025</a:t>
            </a:fld>
            <a:endParaRPr lang="nl-NL"/>
          </a:p>
        </p:txBody>
      </p:sp>
      <p:sp>
        <p:nvSpPr>
          <p:cNvPr id="10" name="Tijdelijke aanduiding voor voettekst 14"/>
          <p:cNvSpPr>
            <a:spLocks noGrp="1"/>
          </p:cNvSpPr>
          <p:nvPr>
            <p:ph type="ftr" sz="quarter" idx="12"/>
          </p:nvPr>
        </p:nvSpPr>
        <p:spPr>
          <a:xfrm>
            <a:off x="9739013" y="6402000"/>
            <a:ext cx="1780988" cy="456000"/>
          </a:xfrm>
        </p:spPr>
        <p:txBody>
          <a:bodyPr lIns="0" tIns="0" rIns="0" bIns="0" anchor="t" anchorCtr="0"/>
          <a:lstStyle>
            <a:lvl1pPr algn="r">
              <a:defRPr sz="1467">
                <a:solidFill>
                  <a:srgbClr val="000000"/>
                </a:solidFill>
              </a:defRPr>
            </a:lvl1pPr>
          </a:lstStyle>
          <a:p>
            <a:r>
              <a:rPr lang="nl-NL"/>
              <a:t>Versie</a:t>
            </a:r>
          </a:p>
        </p:txBody>
      </p:sp>
      <p:sp>
        <p:nvSpPr>
          <p:cNvPr id="12" name="Tijdelijke aanduiding voor dianummer 3"/>
          <p:cNvSpPr>
            <a:spLocks noGrp="1"/>
          </p:cNvSpPr>
          <p:nvPr>
            <p:ph type="sldNum" sz="quarter" idx="4"/>
          </p:nvPr>
        </p:nvSpPr>
        <p:spPr>
          <a:xfrm>
            <a:off x="0" y="6402001"/>
            <a:ext cx="1017883" cy="456000"/>
          </a:xfrm>
          <a:prstGeom prst="rect">
            <a:avLst/>
          </a:prstGeom>
        </p:spPr>
        <p:txBody>
          <a:bodyPr vert="horz" lIns="288000" tIns="0" rIns="0" bIns="0" rtlCol="0" anchor="t" anchorCtr="0"/>
          <a:lstStyle>
            <a:lvl1pPr algn="l">
              <a:defRPr sz="1467">
                <a:solidFill>
                  <a:schemeClr val="tx1"/>
                </a:solidFill>
              </a:defRPr>
            </a:lvl1pPr>
          </a:lstStyle>
          <a:p>
            <a:fld id="{FE63E531-1C3B-364E-9A80-B8838FF23FE5}" type="slidenum">
              <a:rPr lang="nl-NL" smtClean="0"/>
              <a:pPr/>
              <a:t>‹nº›</a:t>
            </a:fld>
            <a:endParaRPr lang="nl-NL"/>
          </a:p>
        </p:txBody>
      </p:sp>
      <p:sp>
        <p:nvSpPr>
          <p:cNvPr id="13" name="Titel 1"/>
          <p:cNvSpPr>
            <a:spLocks noGrp="1"/>
          </p:cNvSpPr>
          <p:nvPr>
            <p:ph type="title"/>
          </p:nvPr>
        </p:nvSpPr>
        <p:spPr>
          <a:xfrm>
            <a:off x="1247999" y="1241007"/>
            <a:ext cx="10272000" cy="861283"/>
          </a:xfrm>
          <a:prstGeom prst="rect">
            <a:avLst/>
          </a:prstGeom>
        </p:spPr>
        <p:txBody>
          <a:bodyPr vert="horz" lIns="0" tIns="0" rIns="0" bIns="0"/>
          <a:lstStyle>
            <a:lvl1pPr>
              <a:defRPr sz="3200" b="1" i="0" baseline="0">
                <a:solidFill>
                  <a:schemeClr val="tx1"/>
                </a:solidFill>
                <a:latin typeface="Arial"/>
                <a:cs typeface="Arial"/>
              </a:defRPr>
            </a:lvl1pPr>
          </a:lstStyle>
          <a:p>
            <a:r>
              <a:rPr lang="nl-NL"/>
              <a:t>Titel</a:t>
            </a:r>
          </a:p>
        </p:txBody>
      </p:sp>
      <p:sp>
        <p:nvSpPr>
          <p:cNvPr id="16" name="Tijdelijke aanduiding voor tekst 10"/>
          <p:cNvSpPr>
            <a:spLocks noGrp="1"/>
          </p:cNvSpPr>
          <p:nvPr>
            <p:ph type="body" sz="quarter" idx="13"/>
          </p:nvPr>
        </p:nvSpPr>
        <p:spPr>
          <a:xfrm>
            <a:off x="1248833" y="2148295"/>
            <a:ext cx="10272184" cy="4080000"/>
          </a:xfrm>
          <a:prstGeom prst="rect">
            <a:avLst/>
          </a:prstGeom>
        </p:spPr>
        <p:txBody>
          <a:bodyPr vert="horz" lIns="0" tIns="0" rIns="0" bIns="0"/>
          <a:lstStyle>
            <a:lvl1pPr marL="239994" indent="-239994">
              <a:lnSpc>
                <a:spcPts val="4000"/>
              </a:lnSpc>
              <a:spcBef>
                <a:spcPts val="0"/>
              </a:spcBef>
              <a:spcAft>
                <a:spcPts val="0"/>
              </a:spcAft>
              <a:buFont typeface="Arial"/>
              <a:buChar char="•"/>
              <a:defRPr sz="2400">
                <a:solidFill>
                  <a:srgbClr val="000000"/>
                </a:solidFill>
              </a:defRPr>
            </a:lvl1pPr>
            <a:lvl2pPr marL="479988" indent="-239994">
              <a:lnSpc>
                <a:spcPts val="4000"/>
              </a:lnSpc>
              <a:spcBef>
                <a:spcPts val="0"/>
              </a:spcBef>
              <a:spcAft>
                <a:spcPts val="0"/>
              </a:spcAft>
              <a:buFont typeface="Arial"/>
              <a:buChar char="•"/>
              <a:defRPr sz="2400">
                <a:solidFill>
                  <a:srgbClr val="000000"/>
                </a:solidFill>
              </a:defRPr>
            </a:lvl2pPr>
            <a:lvl3pPr marL="719982" indent="-239994">
              <a:lnSpc>
                <a:spcPts val="4000"/>
              </a:lnSpc>
              <a:spcBef>
                <a:spcPts val="0"/>
              </a:spcBef>
              <a:spcAft>
                <a:spcPts val="0"/>
              </a:spcAft>
              <a:buFont typeface="Arial"/>
              <a:buChar char="•"/>
              <a:defRPr sz="2400">
                <a:solidFill>
                  <a:srgbClr val="000000"/>
                </a:solidFill>
              </a:defRPr>
            </a:lvl3pPr>
            <a:lvl4pPr marL="959976" indent="-239994">
              <a:lnSpc>
                <a:spcPts val="4000"/>
              </a:lnSpc>
              <a:spcBef>
                <a:spcPts val="0"/>
              </a:spcBef>
              <a:spcAft>
                <a:spcPts val="0"/>
              </a:spcAft>
              <a:buFont typeface="Arial"/>
              <a:buChar char="•"/>
              <a:defRPr sz="2400">
                <a:solidFill>
                  <a:srgbClr val="000000"/>
                </a:solidFill>
              </a:defRPr>
            </a:lvl4pPr>
            <a:lvl5pPr marL="1199970" indent="-239994">
              <a:lnSpc>
                <a:spcPts val="4000"/>
              </a:lnSpc>
              <a:spcBef>
                <a:spcPts val="0"/>
              </a:spcBef>
              <a:spcAft>
                <a:spcPts val="0"/>
              </a:spcAft>
              <a:buFont typeface="Arial"/>
              <a:buChar char="•"/>
              <a:defRPr sz="2400">
                <a:solidFill>
                  <a:srgbClr val="000000"/>
                </a:solidFill>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17" name="Afbeelding 16" descr="GDH Powerpoint_blauw_4.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719328"/>
          </a:xfrm>
          <a:prstGeom prst="rect">
            <a:avLst/>
          </a:prstGeom>
        </p:spPr>
      </p:pic>
    </p:spTree>
    <p:extLst>
      <p:ext uri="{BB962C8B-B14F-4D97-AF65-F5344CB8AC3E}">
        <p14:creationId xmlns:p14="http://schemas.microsoft.com/office/powerpoint/2010/main" val="383207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10"/>
          </p:nvPr>
        </p:nvSpPr>
        <p:spPr/>
        <p:txBody>
          <a:bodyPr/>
          <a:lstStyle/>
          <a:p>
            <a:fld id="{CA953BDC-9EAE-49FE-9892-958C9F845175}" type="datetimeFigureOut">
              <a:rPr lang="de-DE" smtClean="0"/>
              <a:t>10.02.25</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‹nº›</a:t>
            </a:fld>
            <a:endParaRPr lang="de-DE"/>
          </a:p>
        </p:txBody>
      </p:sp>
    </p:spTree>
    <p:extLst>
      <p:ext uri="{BB962C8B-B14F-4D97-AF65-F5344CB8AC3E}">
        <p14:creationId xmlns:p14="http://schemas.microsoft.com/office/powerpoint/2010/main" val="3885912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endParaRPr lang="de-D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CA953BDC-9EAE-49FE-9892-958C9F845175}" type="datetimeFigureOut">
              <a:rPr lang="de-DE" smtClean="0"/>
              <a:t>10.02.25</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‹nº›</a:t>
            </a:fld>
            <a:endParaRPr lang="de-DE"/>
          </a:p>
        </p:txBody>
      </p:sp>
    </p:spTree>
    <p:extLst>
      <p:ext uri="{BB962C8B-B14F-4D97-AF65-F5344CB8AC3E}">
        <p14:creationId xmlns:p14="http://schemas.microsoft.com/office/powerpoint/2010/main" val="184349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5" name="Tijdelijke aanduiding voor datum 4"/>
          <p:cNvSpPr>
            <a:spLocks noGrp="1"/>
          </p:cNvSpPr>
          <p:nvPr>
            <p:ph type="dt" sz="half" idx="10"/>
          </p:nvPr>
        </p:nvSpPr>
        <p:spPr/>
        <p:txBody>
          <a:bodyPr/>
          <a:lstStyle/>
          <a:p>
            <a:fld id="{CA953BDC-9EAE-49FE-9892-958C9F845175}" type="datetimeFigureOut">
              <a:rPr lang="de-DE" smtClean="0"/>
              <a:t>10.02.25</a:t>
            </a:fld>
            <a:endParaRPr lang="de-DE"/>
          </a:p>
        </p:txBody>
      </p:sp>
      <p:sp>
        <p:nvSpPr>
          <p:cNvPr id="6" name="Tijdelijke aanduiding voor voettekst 5"/>
          <p:cNvSpPr>
            <a:spLocks noGrp="1"/>
          </p:cNvSpPr>
          <p:nvPr>
            <p:ph type="ftr" sz="quarter" idx="11"/>
          </p:nvPr>
        </p:nvSpPr>
        <p:spPr/>
        <p:txBody>
          <a:bodyPr/>
          <a:lstStyle/>
          <a:p>
            <a:endParaRPr lang="de-DE"/>
          </a:p>
        </p:txBody>
      </p:sp>
      <p:sp>
        <p:nvSpPr>
          <p:cNvPr id="7" name="Tijdelijke aanduiding voor dianummer 6"/>
          <p:cNvSpPr>
            <a:spLocks noGrp="1"/>
          </p:cNvSpPr>
          <p:nvPr>
            <p:ph type="sldNum" sz="quarter" idx="12"/>
          </p:nvPr>
        </p:nvSpPr>
        <p:spPr/>
        <p:txBody>
          <a:bodyPr/>
          <a:lstStyle/>
          <a:p>
            <a:fld id="{4CD814C8-F66B-4915-9FEC-D62A1DED085F}" type="slidenum">
              <a:rPr lang="de-DE" smtClean="0"/>
              <a:t>‹nº›</a:t>
            </a:fld>
            <a:endParaRPr lang="de-DE"/>
          </a:p>
        </p:txBody>
      </p:sp>
    </p:spTree>
    <p:extLst>
      <p:ext uri="{BB962C8B-B14F-4D97-AF65-F5344CB8AC3E}">
        <p14:creationId xmlns:p14="http://schemas.microsoft.com/office/powerpoint/2010/main" val="95781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endParaRPr lang="de-D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7" name="Tijdelijke aanduiding voor datum 6"/>
          <p:cNvSpPr>
            <a:spLocks noGrp="1"/>
          </p:cNvSpPr>
          <p:nvPr>
            <p:ph type="dt" sz="half" idx="10"/>
          </p:nvPr>
        </p:nvSpPr>
        <p:spPr/>
        <p:txBody>
          <a:bodyPr/>
          <a:lstStyle/>
          <a:p>
            <a:fld id="{CA953BDC-9EAE-49FE-9892-958C9F845175}" type="datetimeFigureOut">
              <a:rPr lang="de-DE" smtClean="0"/>
              <a:t>10.02.25</a:t>
            </a:fld>
            <a:endParaRPr lang="de-DE"/>
          </a:p>
        </p:txBody>
      </p:sp>
      <p:sp>
        <p:nvSpPr>
          <p:cNvPr id="8" name="Tijdelijke aanduiding voor voettekst 7"/>
          <p:cNvSpPr>
            <a:spLocks noGrp="1"/>
          </p:cNvSpPr>
          <p:nvPr>
            <p:ph type="ftr" sz="quarter" idx="11"/>
          </p:nvPr>
        </p:nvSpPr>
        <p:spPr/>
        <p:txBody>
          <a:bodyPr/>
          <a:lstStyle/>
          <a:p>
            <a:endParaRPr lang="de-DE"/>
          </a:p>
        </p:txBody>
      </p:sp>
      <p:sp>
        <p:nvSpPr>
          <p:cNvPr id="9" name="Tijdelijke aanduiding voor dianummer 8"/>
          <p:cNvSpPr>
            <a:spLocks noGrp="1"/>
          </p:cNvSpPr>
          <p:nvPr>
            <p:ph type="sldNum" sz="quarter" idx="12"/>
          </p:nvPr>
        </p:nvSpPr>
        <p:spPr/>
        <p:txBody>
          <a:bodyPr/>
          <a:lstStyle/>
          <a:p>
            <a:fld id="{4CD814C8-F66B-4915-9FEC-D62A1DED085F}" type="slidenum">
              <a:rPr lang="de-DE" smtClean="0"/>
              <a:t>‹nº›</a:t>
            </a:fld>
            <a:endParaRPr lang="de-DE"/>
          </a:p>
        </p:txBody>
      </p:sp>
    </p:spTree>
    <p:extLst>
      <p:ext uri="{BB962C8B-B14F-4D97-AF65-F5344CB8AC3E}">
        <p14:creationId xmlns:p14="http://schemas.microsoft.com/office/powerpoint/2010/main" val="41483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de-DE"/>
          </a:p>
        </p:txBody>
      </p:sp>
      <p:sp>
        <p:nvSpPr>
          <p:cNvPr id="3" name="Tijdelijke aanduiding voor datum 2"/>
          <p:cNvSpPr>
            <a:spLocks noGrp="1"/>
          </p:cNvSpPr>
          <p:nvPr>
            <p:ph type="dt" sz="half" idx="10"/>
          </p:nvPr>
        </p:nvSpPr>
        <p:spPr/>
        <p:txBody>
          <a:bodyPr/>
          <a:lstStyle/>
          <a:p>
            <a:fld id="{CA953BDC-9EAE-49FE-9892-958C9F845175}" type="datetimeFigureOut">
              <a:rPr lang="de-DE" smtClean="0"/>
              <a:t>10.02.25</a:t>
            </a:fld>
            <a:endParaRPr lang="de-DE"/>
          </a:p>
        </p:txBody>
      </p:sp>
      <p:sp>
        <p:nvSpPr>
          <p:cNvPr id="4" name="Tijdelijke aanduiding voor voettekst 3"/>
          <p:cNvSpPr>
            <a:spLocks noGrp="1"/>
          </p:cNvSpPr>
          <p:nvPr>
            <p:ph type="ftr" sz="quarter" idx="11"/>
          </p:nvPr>
        </p:nvSpPr>
        <p:spPr/>
        <p:txBody>
          <a:bodyPr/>
          <a:lstStyle/>
          <a:p>
            <a:endParaRPr lang="de-DE"/>
          </a:p>
        </p:txBody>
      </p:sp>
      <p:sp>
        <p:nvSpPr>
          <p:cNvPr id="5" name="Tijdelijke aanduiding voor dianummer 4"/>
          <p:cNvSpPr>
            <a:spLocks noGrp="1"/>
          </p:cNvSpPr>
          <p:nvPr>
            <p:ph type="sldNum" sz="quarter" idx="12"/>
          </p:nvPr>
        </p:nvSpPr>
        <p:spPr/>
        <p:txBody>
          <a:bodyPr/>
          <a:lstStyle/>
          <a:p>
            <a:fld id="{4CD814C8-F66B-4915-9FEC-D62A1DED085F}" type="slidenum">
              <a:rPr lang="de-DE" smtClean="0"/>
              <a:t>‹nº›</a:t>
            </a:fld>
            <a:endParaRPr lang="de-DE"/>
          </a:p>
        </p:txBody>
      </p:sp>
    </p:spTree>
    <p:extLst>
      <p:ext uri="{BB962C8B-B14F-4D97-AF65-F5344CB8AC3E}">
        <p14:creationId xmlns:p14="http://schemas.microsoft.com/office/powerpoint/2010/main" val="1937782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A953BDC-9EAE-49FE-9892-958C9F845175}" type="datetimeFigureOut">
              <a:rPr lang="de-DE" smtClean="0"/>
              <a:t>10.02.25</a:t>
            </a:fld>
            <a:endParaRPr lang="de-DE"/>
          </a:p>
        </p:txBody>
      </p:sp>
      <p:sp>
        <p:nvSpPr>
          <p:cNvPr id="3" name="Tijdelijke aanduiding voor voettekst 2"/>
          <p:cNvSpPr>
            <a:spLocks noGrp="1"/>
          </p:cNvSpPr>
          <p:nvPr>
            <p:ph type="ftr" sz="quarter" idx="11"/>
          </p:nvPr>
        </p:nvSpPr>
        <p:spPr/>
        <p:txBody>
          <a:bodyPr/>
          <a:lstStyle/>
          <a:p>
            <a:endParaRPr lang="de-DE"/>
          </a:p>
        </p:txBody>
      </p:sp>
      <p:sp>
        <p:nvSpPr>
          <p:cNvPr id="4" name="Tijdelijke aanduiding voor dianummer 3"/>
          <p:cNvSpPr>
            <a:spLocks noGrp="1"/>
          </p:cNvSpPr>
          <p:nvPr>
            <p:ph type="sldNum" sz="quarter" idx="12"/>
          </p:nvPr>
        </p:nvSpPr>
        <p:spPr/>
        <p:txBody>
          <a:bodyPr/>
          <a:lstStyle/>
          <a:p>
            <a:fld id="{4CD814C8-F66B-4915-9FEC-D62A1DED085F}" type="slidenum">
              <a:rPr lang="de-DE" smtClean="0"/>
              <a:t>‹nº›</a:t>
            </a:fld>
            <a:endParaRPr lang="de-DE"/>
          </a:p>
        </p:txBody>
      </p:sp>
    </p:spTree>
    <p:extLst>
      <p:ext uri="{BB962C8B-B14F-4D97-AF65-F5344CB8AC3E}">
        <p14:creationId xmlns:p14="http://schemas.microsoft.com/office/powerpoint/2010/main" val="334960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de-D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CA953BDC-9EAE-49FE-9892-958C9F845175}" type="datetimeFigureOut">
              <a:rPr lang="de-DE" smtClean="0"/>
              <a:t>10.02.25</a:t>
            </a:fld>
            <a:endParaRPr lang="de-DE"/>
          </a:p>
        </p:txBody>
      </p:sp>
      <p:sp>
        <p:nvSpPr>
          <p:cNvPr id="6" name="Tijdelijke aanduiding voor voettekst 5"/>
          <p:cNvSpPr>
            <a:spLocks noGrp="1"/>
          </p:cNvSpPr>
          <p:nvPr>
            <p:ph type="ftr" sz="quarter" idx="11"/>
          </p:nvPr>
        </p:nvSpPr>
        <p:spPr/>
        <p:txBody>
          <a:bodyPr/>
          <a:lstStyle/>
          <a:p>
            <a:endParaRPr lang="de-DE"/>
          </a:p>
        </p:txBody>
      </p:sp>
      <p:sp>
        <p:nvSpPr>
          <p:cNvPr id="7" name="Tijdelijke aanduiding voor dianummer 6"/>
          <p:cNvSpPr>
            <a:spLocks noGrp="1"/>
          </p:cNvSpPr>
          <p:nvPr>
            <p:ph type="sldNum" sz="quarter" idx="12"/>
          </p:nvPr>
        </p:nvSpPr>
        <p:spPr/>
        <p:txBody>
          <a:bodyPr/>
          <a:lstStyle/>
          <a:p>
            <a:fld id="{4CD814C8-F66B-4915-9FEC-D62A1DED085F}" type="slidenum">
              <a:rPr lang="de-DE" smtClean="0"/>
              <a:t>‹nº›</a:t>
            </a:fld>
            <a:endParaRPr lang="de-DE"/>
          </a:p>
        </p:txBody>
      </p:sp>
    </p:spTree>
    <p:extLst>
      <p:ext uri="{BB962C8B-B14F-4D97-AF65-F5344CB8AC3E}">
        <p14:creationId xmlns:p14="http://schemas.microsoft.com/office/powerpoint/2010/main" val="256838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de-D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CA953BDC-9EAE-49FE-9892-958C9F845175}" type="datetimeFigureOut">
              <a:rPr lang="de-DE" smtClean="0"/>
              <a:t>10.02.25</a:t>
            </a:fld>
            <a:endParaRPr lang="de-DE"/>
          </a:p>
        </p:txBody>
      </p:sp>
      <p:sp>
        <p:nvSpPr>
          <p:cNvPr id="6" name="Tijdelijke aanduiding voor voettekst 5"/>
          <p:cNvSpPr>
            <a:spLocks noGrp="1"/>
          </p:cNvSpPr>
          <p:nvPr>
            <p:ph type="ftr" sz="quarter" idx="11"/>
          </p:nvPr>
        </p:nvSpPr>
        <p:spPr/>
        <p:txBody>
          <a:bodyPr/>
          <a:lstStyle/>
          <a:p>
            <a:endParaRPr lang="de-DE"/>
          </a:p>
        </p:txBody>
      </p:sp>
      <p:sp>
        <p:nvSpPr>
          <p:cNvPr id="7" name="Tijdelijke aanduiding voor dianummer 6"/>
          <p:cNvSpPr>
            <a:spLocks noGrp="1"/>
          </p:cNvSpPr>
          <p:nvPr>
            <p:ph type="sldNum" sz="quarter" idx="12"/>
          </p:nvPr>
        </p:nvSpPr>
        <p:spPr/>
        <p:txBody>
          <a:bodyPr/>
          <a:lstStyle/>
          <a:p>
            <a:fld id="{4CD814C8-F66B-4915-9FEC-D62A1DED085F}" type="slidenum">
              <a:rPr lang="de-DE" smtClean="0"/>
              <a:t>‹nº›</a:t>
            </a:fld>
            <a:endParaRPr lang="de-DE"/>
          </a:p>
        </p:txBody>
      </p:sp>
    </p:spTree>
    <p:extLst>
      <p:ext uri="{BB962C8B-B14F-4D97-AF65-F5344CB8AC3E}">
        <p14:creationId xmlns:p14="http://schemas.microsoft.com/office/powerpoint/2010/main" val="8429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endParaRPr lang="de-DE"/>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de-DE"/>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953BDC-9EAE-49FE-9892-958C9F845175}" type="datetimeFigureOut">
              <a:rPr lang="de-DE" smtClean="0"/>
              <a:t>10.02.25</a:t>
            </a:fld>
            <a:endParaRPr lang="de-DE"/>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D814C8-F66B-4915-9FEC-D62A1DED085F}" type="slidenum">
              <a:rPr lang="de-DE" smtClean="0"/>
              <a:t>‹nº›</a:t>
            </a:fld>
            <a:endParaRPr lang="de-DE"/>
          </a:p>
        </p:txBody>
      </p:sp>
    </p:spTree>
    <p:extLst>
      <p:ext uri="{BB962C8B-B14F-4D97-AF65-F5344CB8AC3E}">
        <p14:creationId xmlns:p14="http://schemas.microsoft.com/office/powerpoint/2010/main" val="1710546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microsoft.com/office/2018/10/relationships/comments" Target="../comments/modernComment_16F_BDE8A5A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7B_1591523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microsoft.com/office/2018/10/relationships/comments" Target="../comments/modernComment_1A4_CE6F5D5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70_91A2CB0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A8_9FCF055D.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AA_6C0012F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3.xml"/><Relationship Id="rId5" Type="http://schemas.openxmlformats.org/officeDocument/2006/relationships/image" Target="../media/image55.jpe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microsoft.com/office/2018/10/relationships/comments" Target="../comments/modernComment_16C_A31028DD.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13.xml"/><Relationship Id="rId5" Type="http://schemas.openxmlformats.org/officeDocument/2006/relationships/image" Target="../media/image63.jpeg"/><Relationship Id="rId4" Type="http://schemas.openxmlformats.org/officeDocument/2006/relationships/image" Target="../media/image62.jpe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3.xml"/><Relationship Id="rId5" Type="http://schemas.openxmlformats.org/officeDocument/2006/relationships/image" Target="../media/image72.jpeg"/><Relationship Id="rId4" Type="http://schemas.openxmlformats.org/officeDocument/2006/relationships/image" Target="../media/image71.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microsoft.com/office/2018/10/relationships/comments" Target="../comments/modernComment_17C_45A8ECA0.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75.jpeg"/></Relationships>
</file>

<file path=ppt/slides/_rels/slide5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80.jpeg"/></Relationships>
</file>

<file path=ppt/slides/_rels/slide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image" Target="../media/image83.jpe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85.jpeg"/></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2B_861F964C.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sz="7400">
                <a:solidFill>
                  <a:schemeClr val="bg1"/>
                </a:solidFill>
                <a:latin typeface="Arial"/>
                <a:cs typeface="Arial"/>
              </a:rPr>
              <a:t>Innovatie Proces</a:t>
            </a:r>
            <a:endParaRPr lang="nl-NL" sz="7400" b="0">
              <a:solidFill>
                <a:schemeClr val="bg1"/>
              </a:solidFill>
              <a:latin typeface="Arial"/>
              <a:cs typeface="Arial"/>
            </a:endParaRPr>
          </a:p>
        </p:txBody>
      </p:sp>
      <p:sp>
        <p:nvSpPr>
          <p:cNvPr id="3" name="Tijdelijke aanduiding voor tekst 2"/>
          <p:cNvSpPr>
            <a:spLocks noGrp="1"/>
          </p:cNvSpPr>
          <p:nvPr>
            <p:ph type="body" sz="quarter" idx="10"/>
          </p:nvPr>
        </p:nvSpPr>
        <p:spPr>
          <a:xfrm>
            <a:off x="1257180" y="3969599"/>
            <a:ext cx="10272000" cy="1176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sz="4500">
                <a:solidFill>
                  <a:schemeClr val="bg1"/>
                </a:solidFill>
                <a:latin typeface="Arial"/>
                <a:cs typeface="Arial"/>
              </a:rPr>
              <a:t>EC DISC – Slide deck</a:t>
            </a:r>
            <a:endParaRPr lang="nl-NL" sz="4500">
              <a:solidFill>
                <a:schemeClr val="bg1"/>
              </a:solidFill>
            </a:endParaRPr>
          </a:p>
        </p:txBody>
      </p:sp>
      <p:sp>
        <p:nvSpPr>
          <p:cNvPr id="5" name="Tijdelijke aanduiding voor voettekst 4"/>
          <p:cNvSpPr>
            <a:spLocks noGrp="1"/>
          </p:cNvSpPr>
          <p:nvPr>
            <p:ph type="ftr" sz="quarter" idx="12"/>
          </p:nvPr>
        </p:nvSpPr>
        <p:spPr>
          <a:xfrm>
            <a:off x="9135763" y="6402000"/>
            <a:ext cx="2669988" cy="456000"/>
          </a:xfrm>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r>
              <a:rPr lang="nl-NL" sz="1450" dirty="0">
                <a:solidFill>
                  <a:schemeClr val="bg1"/>
                </a:solidFill>
                <a:latin typeface="Arial"/>
                <a:cs typeface="Arial"/>
              </a:rPr>
              <a:t>Versie Yvo </a:t>
            </a:r>
            <a:r>
              <a:rPr lang="nl-NL" sz="1450" dirty="0" err="1">
                <a:solidFill>
                  <a:schemeClr val="bg1"/>
                </a:solidFill>
                <a:latin typeface="Arial"/>
                <a:cs typeface="Arial"/>
              </a:rPr>
              <a:t>Hunink</a:t>
            </a:r>
            <a:endParaRPr lang="nl-NL" sz="1450" dirty="0">
              <a:solidFill>
                <a:schemeClr val="bg1"/>
              </a:solidFill>
              <a:latin typeface="Arial"/>
              <a:cs typeface="Arial"/>
            </a:endParaRPr>
          </a:p>
        </p:txBody>
      </p:sp>
    </p:spTree>
    <p:extLst>
      <p:ext uri="{BB962C8B-B14F-4D97-AF65-F5344CB8AC3E}">
        <p14:creationId xmlns:p14="http://schemas.microsoft.com/office/powerpoint/2010/main" val="2253810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80962154-9C2B-393D-4D84-46A1424CBAA7}"/>
              </a:ext>
            </a:extLst>
          </p:cNvPr>
          <p:cNvPicPr>
            <a:picLocks noChangeAspect="1"/>
          </p:cNvPicPr>
          <p:nvPr/>
        </p:nvPicPr>
        <p:blipFill>
          <a:blip r:embed="rId3"/>
          <a:stretch>
            <a:fillRect/>
          </a:stretch>
        </p:blipFill>
        <p:spPr>
          <a:xfrm>
            <a:off x="10583" y="1217083"/>
            <a:ext cx="12192000" cy="2245365"/>
          </a:xfrm>
          <a:prstGeom prst="rect">
            <a:avLst/>
          </a:prstGeom>
        </p:spPr>
      </p:pic>
      <p:sp>
        <p:nvSpPr>
          <p:cNvPr id="13" name="Titel 4">
            <a:extLst>
              <a:ext uri="{FF2B5EF4-FFF2-40B4-BE49-F238E27FC236}">
                <a16:creationId xmlns:a16="http://schemas.microsoft.com/office/drawing/2014/main" id="{6D19FAD5-54EB-719C-E156-47E7BBC6C4AF}"/>
              </a:ext>
            </a:extLst>
          </p:cNvPr>
          <p:cNvSpPr txBox="1">
            <a:spLocks/>
          </p:cNvSpPr>
          <p:nvPr/>
        </p:nvSpPr>
        <p:spPr>
          <a:xfrm>
            <a:off x="762002" y="4809948"/>
            <a:ext cx="7022982" cy="1259243"/>
          </a:xfrm>
          <a:prstGeom prst="rect">
            <a:avLst/>
          </a:prstGeom>
        </p:spPr>
        <p:txBody>
          <a:bodyPr vert="horz" lIns="91440" tIns="45720" rIns="91440" bIns="45720" rtlCol="0" anchor="t">
            <a:normAutofit fontScale="92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err="1">
                <a:latin typeface="Aptos Display"/>
                <a:ea typeface="+mj-ea"/>
                <a:cs typeface="+mj-cs"/>
              </a:rPr>
              <a:t>Beslissen</a:t>
            </a:r>
            <a:r>
              <a:rPr lang="en-US" sz="3600">
                <a:latin typeface="Aptos Display"/>
                <a:ea typeface="+mj-ea"/>
                <a:cs typeface="+mj-cs"/>
              </a:rPr>
              <a:t> om </a:t>
            </a:r>
            <a:r>
              <a:rPr lang="en-US" sz="3600" err="1">
                <a:latin typeface="Aptos Display"/>
                <a:ea typeface="+mj-ea"/>
                <a:cs typeface="+mj-cs"/>
              </a:rPr>
              <a:t>een</a:t>
            </a:r>
            <a:r>
              <a:rPr lang="en-US" sz="3600">
                <a:latin typeface="Aptos Display"/>
                <a:ea typeface="+mj-ea"/>
                <a:cs typeface="+mj-cs"/>
              </a:rPr>
              <a:t> </a:t>
            </a:r>
            <a:r>
              <a:rPr lang="en-US" sz="3600" err="1">
                <a:latin typeface="Aptos Display"/>
                <a:ea typeface="+mj-ea"/>
                <a:cs typeface="+mj-cs"/>
              </a:rPr>
              <a:t>stap</a:t>
            </a:r>
            <a:r>
              <a:rPr lang="en-US" sz="3600">
                <a:latin typeface="Aptos Display"/>
                <a:ea typeface="+mj-ea"/>
                <a:cs typeface="+mj-cs"/>
              </a:rPr>
              <a:t> </a:t>
            </a:r>
            <a:r>
              <a:rPr lang="en-US" sz="3600" err="1">
                <a:latin typeface="Aptos Display"/>
                <a:ea typeface="+mj-ea"/>
                <a:cs typeface="+mj-cs"/>
              </a:rPr>
              <a:t>terug</a:t>
            </a:r>
            <a:r>
              <a:rPr lang="en-US" sz="3600">
                <a:latin typeface="Aptos Display"/>
                <a:ea typeface="+mj-ea"/>
                <a:cs typeface="+mj-cs"/>
              </a:rPr>
              <a:t> </a:t>
            </a:r>
            <a:r>
              <a:rPr lang="en-US" sz="3600" err="1">
                <a:latin typeface="Aptos Display"/>
                <a:ea typeface="+mj-ea"/>
                <a:cs typeface="+mj-cs"/>
              </a:rPr>
              <a:t>te</a:t>
            </a:r>
            <a:r>
              <a:rPr lang="en-US" sz="3600">
                <a:latin typeface="Aptos Display"/>
                <a:ea typeface="+mj-ea"/>
                <a:cs typeface="+mj-cs"/>
              </a:rPr>
              <a:t> </a:t>
            </a:r>
            <a:r>
              <a:rPr lang="en-US" sz="3600" err="1">
                <a:latin typeface="Aptos Display"/>
                <a:ea typeface="+mj-ea"/>
                <a:cs typeface="+mj-cs"/>
              </a:rPr>
              <a:t>zetten</a:t>
            </a:r>
            <a:r>
              <a:rPr lang="en-US" sz="3600">
                <a:latin typeface="Aptos Display"/>
                <a:ea typeface="+mj-ea"/>
                <a:cs typeface="+mj-cs"/>
              </a:rPr>
              <a:t> in de "</a:t>
            </a:r>
            <a:r>
              <a:rPr lang="en-US" sz="3600" err="1">
                <a:latin typeface="Aptos Display"/>
                <a:ea typeface="+mj-ea"/>
                <a:cs typeface="+mj-cs"/>
              </a:rPr>
              <a:t>afronding</a:t>
            </a:r>
            <a:r>
              <a:rPr lang="en-US" sz="3600">
                <a:latin typeface="Aptos Display"/>
                <a:ea typeface="+mj-ea"/>
                <a:cs typeface="+mj-cs"/>
              </a:rPr>
              <a:t>" is </a:t>
            </a:r>
            <a:r>
              <a:rPr lang="en-US" sz="3600" err="1">
                <a:latin typeface="Aptos Display"/>
                <a:ea typeface="+mj-ea"/>
                <a:cs typeface="+mj-cs"/>
              </a:rPr>
              <a:t>ook</a:t>
            </a:r>
            <a:r>
              <a:rPr lang="en-US" sz="3600">
                <a:latin typeface="Aptos Display"/>
                <a:ea typeface="+mj-ea"/>
                <a:cs typeface="+mj-cs"/>
              </a:rPr>
              <a:t> okey!</a:t>
            </a:r>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7868450" y="4809948"/>
            <a:ext cx="3485350" cy="1259243"/>
          </a:xfrm>
        </p:spPr>
        <p:txBody>
          <a:bodyPr vert="horz" lIns="91440" tIns="45720" rIns="91440" bIns="45720" rtlCol="0" anchor="t">
            <a:normAutofit lnSpcReduction="1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a:latin typeface="+mn-lt"/>
                <a:cs typeface="+mn-cs"/>
              </a:rPr>
              <a:t>Een </a:t>
            </a:r>
            <a:r>
              <a:rPr lang="en-US" sz="1800" err="1">
                <a:latin typeface="+mn-lt"/>
                <a:cs typeface="+mn-cs"/>
              </a:rPr>
              <a:t>belangrijk</a:t>
            </a:r>
            <a:r>
              <a:rPr lang="en-US" sz="1800">
                <a:latin typeface="+mn-lt"/>
                <a:cs typeface="+mn-cs"/>
              </a:rPr>
              <a:t> </a:t>
            </a:r>
            <a:r>
              <a:rPr lang="en-US" sz="1800" err="1">
                <a:latin typeface="+mn-lt"/>
                <a:cs typeface="+mn-cs"/>
              </a:rPr>
              <a:t>onderdeel</a:t>
            </a:r>
            <a:r>
              <a:rPr lang="en-US" sz="1800">
                <a:latin typeface="+mn-lt"/>
                <a:cs typeface="+mn-cs"/>
              </a:rPr>
              <a:t> van </a:t>
            </a:r>
            <a:r>
              <a:rPr lang="en-US" sz="1800" err="1">
                <a:latin typeface="+mn-lt"/>
                <a:cs typeface="+mn-cs"/>
              </a:rPr>
              <a:t>ons</a:t>
            </a:r>
            <a:r>
              <a:rPr lang="en-US" sz="1800">
                <a:latin typeface="+mn-lt"/>
                <a:cs typeface="+mn-cs"/>
              </a:rPr>
              <a:t> </a:t>
            </a:r>
            <a:r>
              <a:rPr lang="en-US" sz="1800" err="1">
                <a:latin typeface="+mn-lt"/>
                <a:cs typeface="+mn-cs"/>
              </a:rPr>
              <a:t>proces</a:t>
            </a:r>
            <a:r>
              <a:rPr lang="en-US" sz="1800">
                <a:latin typeface="+mn-lt"/>
                <a:cs typeface="+mn-cs"/>
              </a:rPr>
              <a:t> is om </a:t>
            </a:r>
            <a:r>
              <a:rPr lang="en-US" sz="1800" err="1">
                <a:latin typeface="+mn-lt"/>
                <a:cs typeface="+mn-cs"/>
              </a:rPr>
              <a:t>samen</a:t>
            </a:r>
            <a:r>
              <a:rPr lang="en-US" sz="1800">
                <a:latin typeface="+mn-lt"/>
                <a:cs typeface="+mn-cs"/>
              </a:rPr>
              <a:t> </a:t>
            </a:r>
            <a:r>
              <a:rPr lang="en-US" sz="1800" err="1">
                <a:latin typeface="+mn-lt"/>
                <a:cs typeface="+mn-cs"/>
              </a:rPr>
              <a:t>sneller</a:t>
            </a:r>
            <a:r>
              <a:rPr lang="en-US" sz="1800">
                <a:latin typeface="+mn-lt"/>
                <a:cs typeface="+mn-cs"/>
              </a:rPr>
              <a:t> </a:t>
            </a:r>
            <a:r>
              <a:rPr lang="en-US" sz="1800" err="1">
                <a:latin typeface="+mn-lt"/>
                <a:cs typeface="+mn-cs"/>
              </a:rPr>
              <a:t>te</a:t>
            </a:r>
            <a:r>
              <a:rPr lang="en-US" sz="1800">
                <a:latin typeface="+mn-lt"/>
                <a:cs typeface="+mn-cs"/>
              </a:rPr>
              <a:t> </a:t>
            </a:r>
            <a:r>
              <a:rPr lang="en-US" sz="1800" err="1">
                <a:latin typeface="+mn-lt"/>
                <a:cs typeface="+mn-cs"/>
              </a:rPr>
              <a:t>zoeken</a:t>
            </a:r>
            <a:r>
              <a:rPr lang="en-US" sz="1800">
                <a:latin typeface="+mn-lt"/>
                <a:cs typeface="+mn-cs"/>
              </a:rPr>
              <a:t> </a:t>
            </a:r>
            <a:r>
              <a:rPr lang="en-US" sz="1800" err="1">
                <a:latin typeface="+mn-lt"/>
                <a:cs typeface="+mn-cs"/>
              </a:rPr>
              <a:t>naar</a:t>
            </a:r>
            <a:r>
              <a:rPr lang="en-US" sz="1800">
                <a:latin typeface="+mn-lt"/>
                <a:cs typeface="+mn-cs"/>
              </a:rPr>
              <a:t> de </a:t>
            </a:r>
            <a:r>
              <a:rPr lang="en-US" sz="1800" err="1">
                <a:latin typeface="+mn-lt"/>
                <a:cs typeface="+mn-cs"/>
              </a:rPr>
              <a:t>juiste</a:t>
            </a:r>
            <a:r>
              <a:rPr lang="en-US" sz="1800">
                <a:latin typeface="+mn-lt"/>
                <a:cs typeface="+mn-cs"/>
              </a:rPr>
              <a:t> </a:t>
            </a:r>
            <a:r>
              <a:rPr lang="en-US" sz="1800" err="1">
                <a:latin typeface="+mn-lt"/>
                <a:cs typeface="+mn-cs"/>
              </a:rPr>
              <a:t>innovatieve</a:t>
            </a:r>
            <a:r>
              <a:rPr lang="en-US" sz="1800">
                <a:latin typeface="+mn-lt"/>
                <a:cs typeface="+mn-cs"/>
              </a:rPr>
              <a:t> oplossingen, </a:t>
            </a:r>
            <a:r>
              <a:rPr lang="en-US" sz="1800" err="1">
                <a:latin typeface="+mn-lt"/>
                <a:cs typeface="+mn-cs"/>
              </a:rPr>
              <a:t>soms</a:t>
            </a:r>
            <a:r>
              <a:rPr lang="en-US" sz="1800">
                <a:latin typeface="+mn-lt"/>
                <a:cs typeface="+mn-cs"/>
              </a:rPr>
              <a:t> is </a:t>
            </a:r>
            <a:r>
              <a:rPr lang="en-US" sz="1800" err="1">
                <a:latin typeface="+mn-lt"/>
                <a:cs typeface="+mn-cs"/>
              </a:rPr>
              <a:t>een</a:t>
            </a:r>
            <a:r>
              <a:rPr lang="en-US" sz="1800">
                <a:latin typeface="+mn-lt"/>
                <a:cs typeface="+mn-cs"/>
              </a:rPr>
              <a:t> </a:t>
            </a:r>
            <a:r>
              <a:rPr lang="en-US" sz="1800" err="1">
                <a:latin typeface="+mn-lt"/>
                <a:cs typeface="+mn-cs"/>
              </a:rPr>
              <a:t>stap</a:t>
            </a:r>
            <a:r>
              <a:rPr lang="en-US" sz="1800">
                <a:latin typeface="+mn-lt"/>
                <a:cs typeface="+mn-cs"/>
              </a:rPr>
              <a:t> </a:t>
            </a:r>
            <a:r>
              <a:rPr lang="en-US" sz="1800" err="1">
                <a:latin typeface="+mn-lt"/>
                <a:cs typeface="+mn-cs"/>
              </a:rPr>
              <a:t>terug</a:t>
            </a:r>
            <a:r>
              <a:rPr lang="en-US" sz="1800">
                <a:latin typeface="+mn-lt"/>
                <a:cs typeface="+mn-cs"/>
              </a:rPr>
              <a:t> </a:t>
            </a:r>
            <a:r>
              <a:rPr lang="en-US" sz="1800" err="1">
                <a:latin typeface="+mn-lt"/>
                <a:cs typeface="+mn-cs"/>
              </a:rPr>
              <a:t>zetten</a:t>
            </a:r>
            <a:r>
              <a:rPr lang="en-US" sz="1800">
                <a:latin typeface="+mn-lt"/>
                <a:cs typeface="+mn-cs"/>
              </a:rPr>
              <a:t> de </a:t>
            </a:r>
            <a:r>
              <a:rPr lang="en-US" sz="1800" err="1">
                <a:latin typeface="+mn-lt"/>
                <a:cs typeface="+mn-cs"/>
              </a:rPr>
              <a:t>beste</a:t>
            </a:r>
            <a:r>
              <a:rPr lang="en-US" sz="1800">
                <a:latin typeface="+mn-lt"/>
                <a:cs typeface="+mn-cs"/>
              </a:rPr>
              <a:t> </a:t>
            </a:r>
            <a:r>
              <a:rPr lang="en-US" sz="1800" err="1">
                <a:latin typeface="+mn-lt"/>
                <a:cs typeface="+mn-cs"/>
              </a:rPr>
              <a:t>beslissing</a:t>
            </a:r>
            <a:r>
              <a:rPr lang="en-US" sz="1800">
                <a:latin typeface="+mn-lt"/>
                <a:cs typeface="+mn-cs"/>
              </a:rPr>
              <a:t>!</a:t>
            </a:r>
            <a:endParaRPr lang="en-US" sz="1800" err="1">
              <a:latin typeface="Aptos"/>
            </a:endParaRPr>
          </a:p>
        </p:txBody>
      </p:sp>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spcAft>
                <a:spcPts val="600"/>
              </a:spcAft>
            </a:pPr>
            <a:r>
              <a:rPr lang="en-US" sz="1200" kern="1200">
                <a:solidFill>
                  <a:schemeClr val="tx1">
                    <a:tint val="75000"/>
                  </a:schemeClr>
                </a:solidFill>
                <a:latin typeface="+mn-lt"/>
                <a:ea typeface="+mn-ea"/>
                <a:cs typeface="+mn-cs"/>
              </a:rPr>
              <a:t>Versie 1 – EC DISC – Innovatie 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10</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3186140584"/>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6C2E065-3D9C-C7A3-15B2-EA1E05FA718F}"/>
              </a:ext>
            </a:extLst>
          </p:cNvPr>
          <p:cNvPicPr>
            <a:picLocks noChangeAspect="1"/>
          </p:cNvPicPr>
          <p:nvPr/>
        </p:nvPicPr>
        <p:blipFill>
          <a:blip r:embed="rId2"/>
          <a:stretch>
            <a:fillRect/>
          </a:stretch>
        </p:blipFill>
        <p:spPr>
          <a:xfrm>
            <a:off x="10583" y="1216234"/>
            <a:ext cx="12192000" cy="2234781"/>
          </a:xfrm>
          <a:prstGeom prst="rect">
            <a:avLst/>
          </a:prstGeom>
        </p:spPr>
      </p:pic>
      <p:sp>
        <p:nvSpPr>
          <p:cNvPr id="13" name="Titel 4">
            <a:extLst>
              <a:ext uri="{FF2B5EF4-FFF2-40B4-BE49-F238E27FC236}">
                <a16:creationId xmlns:a16="http://schemas.microsoft.com/office/drawing/2014/main" id="{6D19FAD5-54EB-719C-E156-47E7BBC6C4AF}"/>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Aptos Display"/>
                <a:ea typeface="+mj-ea"/>
                <a:cs typeface="+mj-cs"/>
              </a:rPr>
              <a:t>En het is </a:t>
            </a:r>
            <a:r>
              <a:rPr lang="en-US" sz="3600" err="1">
                <a:latin typeface="Aptos Display"/>
                <a:ea typeface="+mj-ea"/>
                <a:cs typeface="+mj-cs"/>
              </a:rPr>
              <a:t>ook</a:t>
            </a:r>
            <a:r>
              <a:rPr lang="en-US" sz="3600">
                <a:latin typeface="Aptos Display"/>
                <a:ea typeface="+mj-ea"/>
                <a:cs typeface="+mj-cs"/>
              </a:rPr>
              <a:t> okey om </a:t>
            </a:r>
            <a:r>
              <a:rPr lang="en-US" sz="3600" err="1">
                <a:latin typeface="Aptos Display"/>
                <a:ea typeface="+mj-ea"/>
                <a:cs typeface="+mj-cs"/>
              </a:rPr>
              <a:t>samen</a:t>
            </a:r>
            <a:r>
              <a:rPr lang="en-US" sz="3600">
                <a:latin typeface="Aptos Display"/>
                <a:ea typeface="+mj-ea"/>
                <a:cs typeface="+mj-cs"/>
              </a:rPr>
              <a:t> </a:t>
            </a:r>
            <a:r>
              <a:rPr lang="en-US" sz="3600" err="1">
                <a:latin typeface="Aptos Display"/>
                <a:ea typeface="+mj-ea"/>
                <a:cs typeface="+mj-cs"/>
              </a:rPr>
              <a:t>te</a:t>
            </a:r>
            <a:r>
              <a:rPr lang="en-US" sz="3600">
                <a:latin typeface="Aptos Display"/>
                <a:ea typeface="+mj-ea"/>
                <a:cs typeface="+mj-cs"/>
              </a:rPr>
              <a:t> </a:t>
            </a:r>
            <a:r>
              <a:rPr lang="en-US" sz="3600" err="1">
                <a:latin typeface="Aptos Display"/>
                <a:ea typeface="+mj-ea"/>
                <a:cs typeface="+mj-cs"/>
              </a:rPr>
              <a:t>beslissen</a:t>
            </a:r>
            <a:r>
              <a:rPr lang="en-US" sz="3600">
                <a:latin typeface="Aptos Display"/>
                <a:ea typeface="+mj-ea"/>
                <a:cs typeface="+mj-cs"/>
              </a:rPr>
              <a:t> door </a:t>
            </a:r>
            <a:r>
              <a:rPr lang="en-US" sz="3600" err="1">
                <a:latin typeface="Aptos Display"/>
                <a:ea typeface="+mj-ea"/>
                <a:cs typeface="+mj-cs"/>
              </a:rPr>
              <a:t>te</a:t>
            </a:r>
            <a:r>
              <a:rPr lang="en-US" sz="3600">
                <a:latin typeface="Aptos Display"/>
                <a:ea typeface="+mj-ea"/>
                <a:cs typeface="+mj-cs"/>
              </a:rPr>
              <a:t> </a:t>
            </a:r>
            <a:r>
              <a:rPr lang="en-US" sz="3600" err="1">
                <a:latin typeface="Aptos Display"/>
                <a:ea typeface="+mj-ea"/>
                <a:cs typeface="+mj-cs"/>
              </a:rPr>
              <a:t>gaan</a:t>
            </a:r>
            <a:r>
              <a:rPr lang="en-US" sz="3600">
                <a:latin typeface="Aptos Display"/>
                <a:ea typeface="+mj-ea"/>
                <a:cs typeface="+mj-cs"/>
              </a:rPr>
              <a:t> of </a:t>
            </a:r>
            <a:r>
              <a:rPr lang="en-US" sz="3600" err="1">
                <a:latin typeface="Aptos Display"/>
                <a:ea typeface="+mj-ea"/>
                <a:cs typeface="+mj-cs"/>
              </a:rPr>
              <a:t>stoppen</a:t>
            </a:r>
            <a:endParaRPr lang="en-US" sz="3600">
              <a:latin typeface="Aptos Display"/>
              <a:ea typeface="+mj-ea"/>
              <a:cs typeface="+mj-cs"/>
            </a:endParaRPr>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7868450" y="4809948"/>
            <a:ext cx="3485350" cy="1259243"/>
          </a:xfrm>
        </p:spPr>
        <p:txBody>
          <a:bodyPr vert="horz" lIns="91440" tIns="45720" rIns="91440" bIns="4572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err="1">
                <a:latin typeface="Aptos"/>
                <a:cs typeface="Arial"/>
              </a:rPr>
              <a:t>Zolang</a:t>
            </a:r>
            <a:r>
              <a:rPr lang="en-US" sz="1800">
                <a:latin typeface="Aptos"/>
                <a:cs typeface="Arial"/>
              </a:rPr>
              <a:t> we maar </a:t>
            </a:r>
            <a:r>
              <a:rPr lang="en-US" sz="1800" err="1">
                <a:latin typeface="Aptos"/>
                <a:cs typeface="Arial"/>
              </a:rPr>
              <a:t>elke</a:t>
            </a:r>
            <a:r>
              <a:rPr lang="en-US" sz="1800">
                <a:latin typeface="Aptos"/>
                <a:cs typeface="Arial"/>
              </a:rPr>
              <a:t> </a:t>
            </a:r>
            <a:r>
              <a:rPr lang="en-US" sz="1800" err="1">
                <a:latin typeface="Aptos"/>
                <a:cs typeface="Arial"/>
              </a:rPr>
              <a:t>keer</a:t>
            </a:r>
            <a:r>
              <a:rPr lang="en-US" sz="1800">
                <a:latin typeface="Aptos"/>
                <a:cs typeface="Arial"/>
              </a:rPr>
              <a:t> </a:t>
            </a:r>
            <a:r>
              <a:rPr lang="en-US" sz="1800" err="1">
                <a:latin typeface="Aptos"/>
                <a:cs typeface="Arial"/>
              </a:rPr>
              <a:t>stil</a:t>
            </a:r>
            <a:r>
              <a:rPr lang="en-US" sz="1800">
                <a:latin typeface="Aptos"/>
                <a:cs typeface="Arial"/>
              </a:rPr>
              <a:t> </a:t>
            </a:r>
            <a:r>
              <a:rPr lang="en-US" sz="1800" err="1">
                <a:latin typeface="Aptos"/>
                <a:cs typeface="Arial"/>
              </a:rPr>
              <a:t>staan</a:t>
            </a:r>
            <a:r>
              <a:rPr lang="en-US" sz="1800">
                <a:latin typeface="Aptos"/>
                <a:cs typeface="Arial"/>
              </a:rPr>
              <a:t> </a:t>
            </a:r>
            <a:r>
              <a:rPr lang="en-US" sz="1800" err="1">
                <a:latin typeface="Aptos"/>
                <a:cs typeface="Arial"/>
              </a:rPr>
              <a:t>bij</a:t>
            </a:r>
            <a:r>
              <a:rPr lang="en-US" sz="1800">
                <a:latin typeface="Aptos"/>
                <a:cs typeface="Arial"/>
              </a:rPr>
              <a:t> </a:t>
            </a:r>
            <a:r>
              <a:rPr lang="en-US" sz="1800" err="1">
                <a:latin typeface="Aptos"/>
                <a:cs typeface="Arial"/>
              </a:rPr>
              <a:t>onze</a:t>
            </a:r>
            <a:r>
              <a:rPr lang="en-US" sz="1800">
                <a:latin typeface="Aptos"/>
                <a:cs typeface="Arial"/>
              </a:rPr>
              <a:t> lessons learned!</a:t>
            </a:r>
            <a:endParaRPr lang="en-US" sz="1800">
              <a:latin typeface="Aptos"/>
            </a:endParaRPr>
          </a:p>
        </p:txBody>
      </p:sp>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spcAft>
                <a:spcPts val="600"/>
              </a:spcAft>
            </a:pPr>
            <a:r>
              <a:rPr lang="en-US" sz="1200" kern="1200">
                <a:solidFill>
                  <a:schemeClr val="tx1">
                    <a:tint val="75000"/>
                  </a:schemeClr>
                </a:solidFill>
                <a:latin typeface="+mn-lt"/>
                <a:ea typeface="+mn-ea"/>
                <a:cs typeface="+mn-cs"/>
              </a:rPr>
              <a:t>Versie 1 – EC DISC – Innovatie 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11</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353559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descr="Afbeelding met tekst, schermopname, Lettertype, nummer&#10;&#10;Automatisch gegenereerde beschrijving">
            <a:extLst>
              <a:ext uri="{FF2B5EF4-FFF2-40B4-BE49-F238E27FC236}">
                <a16:creationId xmlns:a16="http://schemas.microsoft.com/office/drawing/2014/main" id="{61A09860-D087-AE9C-08D2-2531FF5448C2}"/>
              </a:ext>
            </a:extLst>
          </p:cNvPr>
          <p:cNvPicPr>
            <a:picLocks noChangeAspect="1"/>
          </p:cNvPicPr>
          <p:nvPr/>
        </p:nvPicPr>
        <p:blipFill>
          <a:blip r:embed="rId3"/>
          <a:stretch>
            <a:fillRect/>
          </a:stretch>
        </p:blipFill>
        <p:spPr>
          <a:xfrm>
            <a:off x="232833" y="1361979"/>
            <a:ext cx="11758084" cy="5615707"/>
          </a:xfrm>
          <a:prstGeom prst="rect">
            <a:avLst/>
          </a:prstGeom>
        </p:spPr>
      </p:pic>
      <p:sp>
        <p:nvSpPr>
          <p:cNvPr id="13" name="Titel 4">
            <a:extLst>
              <a:ext uri="{FF2B5EF4-FFF2-40B4-BE49-F238E27FC236}">
                <a16:creationId xmlns:a16="http://schemas.microsoft.com/office/drawing/2014/main" id="{6D19FAD5-54EB-719C-E156-47E7BBC6C4AF}"/>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mj-lt"/>
                <a:ea typeface="+mj-ea"/>
                <a:cs typeface="+mj-cs"/>
              </a:rPr>
              <a:t>3. </a:t>
            </a:r>
            <a:r>
              <a:rPr lang="en-US" sz="3600" err="1">
                <a:latin typeface="+mj-lt"/>
                <a:ea typeface="+mj-ea"/>
                <a:cs typeface="+mj-cs"/>
              </a:rPr>
              <a:t>Resultaten</a:t>
            </a:r>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762571" y="5434237"/>
            <a:ext cx="5073614" cy="1286785"/>
          </a:xfrm>
        </p:spPr>
        <p:txBody>
          <a:bodyPr vert="horz" lIns="91440" tIns="45720" rIns="91440" bIns="45720" rtlCol="0" anchor="t">
            <a:no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defTabSz="914400">
              <a:lnSpc>
                <a:spcPct val="100000"/>
              </a:lnSpc>
              <a:buNone/>
            </a:pPr>
            <a:r>
              <a:rPr lang="nl-NL" sz="1200">
                <a:solidFill>
                  <a:srgbClr val="333333"/>
                </a:solidFill>
                <a:latin typeface="Arial"/>
                <a:cs typeface="Arial"/>
              </a:rPr>
              <a:t>Bij resultaten denken we aan de concrete documenten, presentaties, ideeën, objecten, testen die we uitvoeren binnen een fase.</a:t>
            </a:r>
            <a:br>
              <a:rPr lang="nl-NL" sz="1200">
                <a:solidFill>
                  <a:srgbClr val="333333"/>
                </a:solidFill>
                <a:latin typeface="Arial"/>
                <a:cs typeface="Arial"/>
              </a:rPr>
            </a:br>
            <a:r>
              <a:rPr lang="nl-NL" sz="1200">
                <a:solidFill>
                  <a:srgbClr val="333333"/>
                </a:solidFill>
                <a:latin typeface="Arial"/>
                <a:cs typeface="Arial"/>
              </a:rPr>
              <a:t>Niet alles is verplicht, maar wij hebben ervaren dat al de genoemde resultaten tot een sterker, beter onderbouwt innovatieproces leiden en er ook oprechte nadelen zijn aan sommige resultaten overslaan. Soms inkorten en meegaan met stakeholders kan goed zijn, maar wees ook niet bang om je hard te maken voor bepaalde stappen, ze zijn nodig!</a:t>
            </a:r>
            <a:endParaRPr lang="nl-NL" sz="1200">
              <a:solidFill>
                <a:srgbClr val="333333"/>
              </a:solidFill>
            </a:endParaRPr>
          </a:p>
        </p:txBody>
      </p:sp>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12</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361845299"/>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descr="Afbeelding met tekst, schermopname, diagram, Plan&#10;&#10;Automatisch gegenereerde beschrijving">
            <a:extLst>
              <a:ext uri="{FF2B5EF4-FFF2-40B4-BE49-F238E27FC236}">
                <a16:creationId xmlns:a16="http://schemas.microsoft.com/office/drawing/2014/main" id="{C0A3FB0E-FD6C-3B51-C05D-232FEAA16BA3}"/>
              </a:ext>
            </a:extLst>
          </p:cNvPr>
          <p:cNvPicPr>
            <a:picLocks noChangeAspect="1"/>
          </p:cNvPicPr>
          <p:nvPr/>
        </p:nvPicPr>
        <p:blipFill>
          <a:blip r:embed="rId3"/>
          <a:stretch>
            <a:fillRect/>
          </a:stretch>
        </p:blipFill>
        <p:spPr>
          <a:xfrm>
            <a:off x="-21166" y="1047172"/>
            <a:ext cx="12191999" cy="5948988"/>
          </a:xfrm>
          <a:prstGeom prst="rect">
            <a:avLst/>
          </a:prstGeom>
        </p:spPr>
      </p:pic>
      <p:sp>
        <p:nvSpPr>
          <p:cNvPr id="13" name="Titel 4">
            <a:extLst>
              <a:ext uri="{FF2B5EF4-FFF2-40B4-BE49-F238E27FC236}">
                <a16:creationId xmlns:a16="http://schemas.microsoft.com/office/drawing/2014/main" id="{6D19FAD5-54EB-719C-E156-47E7BBC6C4AF}"/>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mj-lt"/>
                <a:ea typeface="+mj-ea"/>
                <a:cs typeface="+mj-cs"/>
              </a:rPr>
              <a:t>4. </a:t>
            </a:r>
            <a:r>
              <a:rPr lang="en-US" sz="3600" err="1">
                <a:latin typeface="+mj-lt"/>
                <a:ea typeface="+mj-ea"/>
                <a:cs typeface="+mj-cs"/>
              </a:rPr>
              <a:t>Situationele</a:t>
            </a:r>
            <a:r>
              <a:rPr lang="en-US" sz="3600">
                <a:latin typeface="+mj-lt"/>
                <a:ea typeface="+mj-ea"/>
                <a:cs typeface="+mj-cs"/>
              </a:rPr>
              <a:t> </a:t>
            </a:r>
            <a:endParaRPr lang="nl-NL"/>
          </a:p>
          <a:p>
            <a:pPr defTabSz="914400">
              <a:spcAft>
                <a:spcPts val="600"/>
              </a:spcAft>
            </a:pPr>
            <a:r>
              <a:rPr lang="en-US" sz="3600" err="1">
                <a:latin typeface="+mj-lt"/>
                <a:ea typeface="+mj-ea"/>
                <a:cs typeface="+mj-cs"/>
              </a:rPr>
              <a:t>verdieping</a:t>
            </a:r>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7868450" y="4929297"/>
            <a:ext cx="3485350" cy="1259243"/>
          </a:xfrm>
        </p:spPr>
        <p:txBody>
          <a:bodyPr vert="horz" lIns="91440" tIns="45720" rIns="91440" bIns="45720" rtlCol="0" anchor="t">
            <a:no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gn="r" defTabSz="914400">
              <a:lnSpc>
                <a:spcPct val="100000"/>
              </a:lnSpc>
              <a:buNone/>
            </a:pPr>
            <a:r>
              <a:rPr lang="nl-NL" sz="1200">
                <a:solidFill>
                  <a:srgbClr val="333333"/>
                </a:solidFill>
                <a:latin typeface="Arial"/>
                <a:cs typeface="Arial"/>
              </a:rPr>
              <a:t>-</a:t>
            </a:r>
            <a:endParaRPr lang="nl-NL" sz="1200">
              <a:solidFill>
                <a:srgbClr val="333333"/>
              </a:solidFill>
            </a:endParaRPr>
          </a:p>
        </p:txBody>
      </p:sp>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spcAft>
                <a:spcPts val="600"/>
              </a:spcAft>
            </a:pPr>
            <a:r>
              <a:rPr lang="en-US" sz="1200" kern="1200">
                <a:solidFill>
                  <a:schemeClr val="tx1">
                    <a:tint val="75000"/>
                  </a:schemeClr>
                </a:solidFill>
                <a:latin typeface="+mn-lt"/>
                <a:ea typeface="+mn-ea"/>
                <a:cs typeface="+mn-cs"/>
              </a:rPr>
              <a:t>Versie 1 – EC DISC – Innovatie </a:t>
            </a:r>
            <a:r>
              <a:rPr lang="en-US" sz="1200" kern="1200" err="1">
                <a:solidFill>
                  <a:schemeClr val="tx1">
                    <a:tint val="75000"/>
                  </a:schemeClr>
                </a:solidFill>
                <a:latin typeface="+mn-lt"/>
                <a:ea typeface="+mn-ea"/>
                <a:cs typeface="+mn-cs"/>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13</a:t>
            </a:fld>
            <a:endParaRPr lang="en-US" sz="1200">
              <a:solidFill>
                <a:schemeClr val="tx1">
                  <a:tint val="75000"/>
                </a:schemeClr>
              </a:solidFill>
              <a:latin typeface="+mn-lt"/>
              <a:cs typeface="+mn-cs"/>
            </a:endParaRPr>
          </a:p>
        </p:txBody>
      </p:sp>
      <p:sp>
        <p:nvSpPr>
          <p:cNvPr id="7" name="Tijdelijke aanduiding voor tekst 5">
            <a:extLst>
              <a:ext uri="{FF2B5EF4-FFF2-40B4-BE49-F238E27FC236}">
                <a16:creationId xmlns:a16="http://schemas.microsoft.com/office/drawing/2014/main" id="{EB882D68-6BC4-14ED-C95B-72CA28B93393}"/>
              </a:ext>
            </a:extLst>
          </p:cNvPr>
          <p:cNvSpPr txBox="1">
            <a:spLocks/>
          </p:cNvSpPr>
          <p:nvPr/>
        </p:nvSpPr>
        <p:spPr>
          <a:xfrm>
            <a:off x="7868450" y="4809948"/>
            <a:ext cx="3485350" cy="1259243"/>
          </a:xfrm>
          <a:prstGeom prst="rect">
            <a:avLst/>
          </a:prstGeom>
        </p:spPr>
        <p:txBody>
          <a:bodyPr vert="horz" lIns="91440" tIns="45720" rIns="91440" bIns="45720" rtlCol="0" anchor="t">
            <a:normAutofit lnSpcReduction="10000"/>
          </a:bodyPr>
          <a:lstStyle>
            <a:defPPr>
              <a:defRPr lang="en-US"/>
            </a:defPPr>
            <a:lvl1pPr marL="23999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1pPr>
            <a:lvl2pPr marL="609585"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2pPr>
            <a:lvl3pPr marL="1219170"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3pPr>
            <a:lvl4pPr marL="182875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4pPr>
            <a:lvl5pPr marL="2438339"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5pPr>
            <a:lvl6pPr marL="3047924"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6pPr>
            <a:lvl7pPr marL="3657509"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7pPr>
            <a:lvl8pPr marL="4267093"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8pPr>
            <a:lvl9pPr marL="4876678"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a:latin typeface="+mn-lt"/>
                <a:cs typeface="+mn-cs"/>
              </a:rPr>
              <a:t>Als de </a:t>
            </a:r>
            <a:r>
              <a:rPr lang="en-US" sz="1800" err="1">
                <a:latin typeface="+mn-lt"/>
                <a:cs typeface="+mn-cs"/>
              </a:rPr>
              <a:t>usecase</a:t>
            </a:r>
            <a:r>
              <a:rPr lang="en-US" sz="1800">
                <a:latin typeface="+mn-lt"/>
                <a:cs typeface="+mn-cs"/>
              </a:rPr>
              <a:t> om </a:t>
            </a:r>
            <a:r>
              <a:rPr lang="en-US" sz="1800" err="1">
                <a:latin typeface="+mn-lt"/>
                <a:cs typeface="+mn-cs"/>
              </a:rPr>
              <a:t>een</a:t>
            </a:r>
            <a:r>
              <a:rPr lang="en-US" sz="1800">
                <a:latin typeface="+mn-lt"/>
                <a:cs typeface="+mn-cs"/>
              </a:rPr>
              <a:t> </a:t>
            </a:r>
            <a:r>
              <a:rPr lang="en-US" sz="1800" err="1">
                <a:latin typeface="+mn-lt"/>
                <a:cs typeface="+mn-cs"/>
              </a:rPr>
              <a:t>unieke</a:t>
            </a:r>
            <a:r>
              <a:rPr lang="en-US" sz="1800">
                <a:latin typeface="+mn-lt"/>
                <a:cs typeface="+mn-cs"/>
              </a:rPr>
              <a:t> </a:t>
            </a:r>
            <a:r>
              <a:rPr lang="en-US" sz="1800" err="1">
                <a:latin typeface="+mn-lt"/>
                <a:cs typeface="+mn-cs"/>
              </a:rPr>
              <a:t>aanpak</a:t>
            </a:r>
            <a:r>
              <a:rPr lang="en-US" sz="1800">
                <a:latin typeface="+mn-lt"/>
                <a:cs typeface="+mn-cs"/>
              </a:rPr>
              <a:t> </a:t>
            </a:r>
            <a:r>
              <a:rPr lang="en-US" sz="1800" err="1">
                <a:latin typeface="+mn-lt"/>
                <a:cs typeface="+mn-cs"/>
              </a:rPr>
              <a:t>vraagt</a:t>
            </a:r>
            <a:r>
              <a:rPr lang="en-US" sz="1800">
                <a:latin typeface="+mn-lt"/>
                <a:cs typeface="+mn-cs"/>
              </a:rPr>
              <a:t> </a:t>
            </a:r>
            <a:r>
              <a:rPr lang="en-US" sz="1800" err="1">
                <a:latin typeface="+mn-lt"/>
                <a:cs typeface="+mn-cs"/>
              </a:rPr>
              <a:t>hebben</a:t>
            </a:r>
            <a:r>
              <a:rPr lang="en-US" sz="1800">
                <a:latin typeface="+mn-lt"/>
                <a:cs typeface="+mn-cs"/>
              </a:rPr>
              <a:t> we </a:t>
            </a:r>
            <a:r>
              <a:rPr lang="en-US" sz="1800" err="1">
                <a:latin typeface="+mn-lt"/>
                <a:cs typeface="+mn-cs"/>
              </a:rPr>
              <a:t>daar</a:t>
            </a:r>
            <a:r>
              <a:rPr lang="en-US" sz="1800">
                <a:latin typeface="+mn-lt"/>
                <a:cs typeface="+mn-cs"/>
              </a:rPr>
              <a:t> </a:t>
            </a:r>
            <a:r>
              <a:rPr lang="en-US" sz="1800" err="1">
                <a:latin typeface="+mn-lt"/>
                <a:cs typeface="+mn-cs"/>
              </a:rPr>
              <a:t>ook</a:t>
            </a:r>
            <a:r>
              <a:rPr lang="en-US" sz="1800">
                <a:latin typeface="+mn-lt"/>
                <a:cs typeface="+mn-cs"/>
              </a:rPr>
              <a:t> </a:t>
            </a:r>
            <a:r>
              <a:rPr lang="en-US" sz="1800" err="1">
                <a:latin typeface="+mn-lt"/>
                <a:cs typeface="+mn-cs"/>
              </a:rPr>
              <a:t>werkvormen</a:t>
            </a:r>
            <a:r>
              <a:rPr lang="en-US" sz="1800">
                <a:latin typeface="+mn-lt"/>
                <a:cs typeface="+mn-cs"/>
              </a:rPr>
              <a:t> </a:t>
            </a:r>
            <a:r>
              <a:rPr lang="en-US" sz="1800" err="1">
                <a:latin typeface="+mn-lt"/>
                <a:cs typeface="+mn-cs"/>
              </a:rPr>
              <a:t>voor</a:t>
            </a:r>
            <a:r>
              <a:rPr lang="en-US" sz="1800">
                <a:latin typeface="+mn-lt"/>
                <a:cs typeface="+mn-cs"/>
              </a:rPr>
              <a:t> </a:t>
            </a:r>
            <a:r>
              <a:rPr lang="en-US" sz="1800" err="1">
                <a:latin typeface="+mn-lt"/>
                <a:cs typeface="+mn-cs"/>
              </a:rPr>
              <a:t>klaar</a:t>
            </a:r>
            <a:r>
              <a:rPr lang="en-US" sz="1800">
                <a:latin typeface="+mn-lt"/>
                <a:cs typeface="+mn-cs"/>
              </a:rPr>
              <a:t> </a:t>
            </a:r>
            <a:r>
              <a:rPr lang="en-US" sz="1800" err="1">
                <a:latin typeface="+mn-lt"/>
                <a:cs typeface="+mn-cs"/>
              </a:rPr>
              <a:t>staan</a:t>
            </a:r>
            <a:r>
              <a:rPr lang="en-US" sz="1800">
                <a:latin typeface="+mn-lt"/>
                <a:cs typeface="+mn-cs"/>
              </a:rPr>
              <a:t>. </a:t>
            </a:r>
            <a:r>
              <a:rPr lang="en-US" sz="1800" err="1">
                <a:latin typeface="+mn-lt"/>
                <a:cs typeface="+mn-cs"/>
              </a:rPr>
              <a:t>Vandaar</a:t>
            </a:r>
            <a:r>
              <a:rPr lang="en-US" sz="1800">
                <a:latin typeface="+mn-lt"/>
                <a:cs typeface="+mn-cs"/>
              </a:rPr>
              <a:t> </a:t>
            </a:r>
            <a:r>
              <a:rPr lang="en-US" sz="1800" err="1">
                <a:latin typeface="+mn-lt"/>
                <a:cs typeface="+mn-cs"/>
              </a:rPr>
              <a:t>dat</a:t>
            </a:r>
            <a:r>
              <a:rPr lang="en-US" sz="1800">
                <a:latin typeface="+mn-lt"/>
                <a:cs typeface="+mn-cs"/>
              </a:rPr>
              <a:t> we </a:t>
            </a:r>
            <a:r>
              <a:rPr lang="en-US" sz="1800" err="1">
                <a:latin typeface="+mn-lt"/>
                <a:cs typeface="+mn-cs"/>
              </a:rPr>
              <a:t>ook</a:t>
            </a:r>
            <a:r>
              <a:rPr lang="en-US" sz="1800">
                <a:latin typeface="+mn-lt"/>
                <a:cs typeface="+mn-cs"/>
              </a:rPr>
              <a:t> </a:t>
            </a:r>
            <a:r>
              <a:rPr lang="en-US" sz="1800" err="1">
                <a:latin typeface="+mn-lt"/>
                <a:cs typeface="+mn-cs"/>
              </a:rPr>
              <a:t>situationele</a:t>
            </a:r>
            <a:r>
              <a:rPr lang="en-US" sz="1800">
                <a:latin typeface="+mn-lt"/>
                <a:cs typeface="+mn-cs"/>
              </a:rPr>
              <a:t> </a:t>
            </a:r>
            <a:r>
              <a:rPr lang="en-US" sz="1800" err="1">
                <a:latin typeface="+mn-lt"/>
                <a:cs typeface="+mn-cs"/>
              </a:rPr>
              <a:t>verdieping</a:t>
            </a:r>
            <a:r>
              <a:rPr lang="en-US" sz="1800">
                <a:latin typeface="+mn-lt"/>
                <a:cs typeface="+mn-cs"/>
              </a:rPr>
              <a:t> </a:t>
            </a:r>
            <a:r>
              <a:rPr lang="en-US" sz="1800" err="1">
                <a:latin typeface="+mn-lt"/>
                <a:cs typeface="+mn-cs"/>
              </a:rPr>
              <a:t>aanbieden</a:t>
            </a:r>
            <a:r>
              <a:rPr lang="en-US" sz="1800">
                <a:latin typeface="+mn-lt"/>
                <a:cs typeface="+mn-cs"/>
              </a:rPr>
              <a:t>.</a:t>
            </a:r>
            <a:endParaRPr lang="en-US" sz="1500">
              <a:latin typeface="Aptos"/>
            </a:endParaRPr>
          </a:p>
        </p:txBody>
      </p:sp>
    </p:spTree>
    <p:extLst>
      <p:ext uri="{BB962C8B-B14F-4D97-AF65-F5344CB8AC3E}">
        <p14:creationId xmlns:p14="http://schemas.microsoft.com/office/powerpoint/2010/main" val="3463404888"/>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descr="Afbeelding met tekst, schermopname, nummer, Afdrukken&#10;&#10;Automatisch gegenereerde beschrijving">
            <a:extLst>
              <a:ext uri="{FF2B5EF4-FFF2-40B4-BE49-F238E27FC236}">
                <a16:creationId xmlns:a16="http://schemas.microsoft.com/office/drawing/2014/main" id="{8B694072-277E-B47E-1214-B6536224AEB7}"/>
              </a:ext>
            </a:extLst>
          </p:cNvPr>
          <p:cNvPicPr>
            <a:picLocks noChangeAspect="1"/>
          </p:cNvPicPr>
          <p:nvPr/>
        </p:nvPicPr>
        <p:blipFill>
          <a:blip r:embed="rId2"/>
          <a:srcRect l="51" t="4007" r="134" b="174"/>
          <a:stretch/>
        </p:blipFill>
        <p:spPr>
          <a:xfrm>
            <a:off x="2923819" y="831851"/>
            <a:ext cx="5683521" cy="5818811"/>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14</a:t>
            </a:fld>
            <a:endParaRPr lang="en-US" sz="1200">
              <a:solidFill>
                <a:schemeClr val="tx1">
                  <a:tint val="75000"/>
                </a:schemeClr>
              </a:solidFill>
              <a:latin typeface="+mn-lt"/>
              <a:cs typeface="+mn-cs"/>
            </a:endParaRPr>
          </a:p>
        </p:txBody>
      </p:sp>
      <p:sp>
        <p:nvSpPr>
          <p:cNvPr id="6" name="Titel 4">
            <a:extLst>
              <a:ext uri="{FF2B5EF4-FFF2-40B4-BE49-F238E27FC236}">
                <a16:creationId xmlns:a16="http://schemas.microsoft.com/office/drawing/2014/main" id="{7EA47D3C-66DC-F2FD-4383-4CC7181687FE}"/>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mj-lt"/>
                <a:ea typeface="+mj-ea"/>
                <a:cs typeface="+mj-cs"/>
              </a:rPr>
              <a:t>Het </a:t>
            </a:r>
            <a:r>
              <a:rPr lang="en-US" sz="3600" err="1">
                <a:latin typeface="+mj-lt"/>
                <a:ea typeface="+mj-ea"/>
                <a:cs typeface="+mj-cs"/>
              </a:rPr>
              <a:t>gehele</a:t>
            </a:r>
            <a:endParaRPr lang="en-US" sz="3600" err="1">
              <a:latin typeface="+mj-lt"/>
              <a:ea typeface="+mj-ea"/>
            </a:endParaRPr>
          </a:p>
          <a:p>
            <a:pPr defTabSz="914400">
              <a:spcAft>
                <a:spcPts val="600"/>
              </a:spcAft>
            </a:pPr>
            <a:r>
              <a:rPr lang="en-US" sz="3600" err="1">
                <a:latin typeface="+mj-lt"/>
                <a:ea typeface="+mj-ea"/>
                <a:cs typeface="+mj-cs"/>
              </a:rPr>
              <a:t>Innovatieproces</a:t>
            </a:r>
            <a:r>
              <a:rPr lang="en-US" sz="3600">
                <a:latin typeface="+mj-lt"/>
                <a:ea typeface="+mj-ea"/>
                <a:cs typeface="+mj-cs"/>
              </a:rPr>
              <a:t> </a:t>
            </a:r>
            <a:endParaRPr lang="en-US" sz="3600">
              <a:latin typeface="Aptos Display"/>
              <a:ea typeface="+mj-ea"/>
            </a:endParaRPr>
          </a:p>
        </p:txBody>
      </p:sp>
      <p:sp>
        <p:nvSpPr>
          <p:cNvPr id="11" name="Tijdelijke aanduiding voor tekst 5">
            <a:extLst>
              <a:ext uri="{FF2B5EF4-FFF2-40B4-BE49-F238E27FC236}">
                <a16:creationId xmlns:a16="http://schemas.microsoft.com/office/drawing/2014/main" id="{6CC98037-29E1-8DD2-0C72-CE3DCDEDB021}"/>
              </a:ext>
            </a:extLst>
          </p:cNvPr>
          <p:cNvSpPr txBox="1">
            <a:spLocks/>
          </p:cNvSpPr>
          <p:nvPr/>
        </p:nvSpPr>
        <p:spPr>
          <a:xfrm>
            <a:off x="7868450" y="4809948"/>
            <a:ext cx="3485350" cy="1259243"/>
          </a:xfrm>
          <a:prstGeom prst="rect">
            <a:avLst/>
          </a:prstGeom>
        </p:spPr>
        <p:txBody>
          <a:bodyPr vert="horz" lIns="91440" tIns="45720" rIns="91440" bIns="45720" rtlCol="0" anchor="t">
            <a:normAutofit/>
          </a:bodyPr>
          <a:lstStyle>
            <a:defPPr>
              <a:defRPr lang="en-US"/>
            </a:defPPr>
            <a:lvl1pPr marL="23999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1pPr>
            <a:lvl2pPr marL="609585"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2pPr>
            <a:lvl3pPr marL="1219170"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3pPr>
            <a:lvl4pPr marL="182875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4pPr>
            <a:lvl5pPr marL="2438339"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5pPr>
            <a:lvl6pPr marL="3047924"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6pPr>
            <a:lvl7pPr marL="3657509"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7pPr>
            <a:lvl8pPr marL="4267093"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8pPr>
            <a:lvl9pPr marL="4876678"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a:latin typeface="+mn-lt"/>
                <a:cs typeface="+mn-cs"/>
              </a:rPr>
              <a:t>Laten we nu wat </a:t>
            </a:r>
            <a:r>
              <a:rPr lang="en-US" sz="1800" err="1">
                <a:latin typeface="+mn-lt"/>
                <a:cs typeface="+mn-cs"/>
              </a:rPr>
              <a:t>dieper</a:t>
            </a:r>
            <a:r>
              <a:rPr lang="en-US" sz="1800">
                <a:latin typeface="+mn-lt"/>
                <a:cs typeface="+mn-cs"/>
              </a:rPr>
              <a:t> </a:t>
            </a:r>
            <a:r>
              <a:rPr lang="en-US" sz="1800" err="1">
                <a:latin typeface="+mn-lt"/>
                <a:cs typeface="+mn-cs"/>
              </a:rPr>
              <a:t>ingaan</a:t>
            </a:r>
            <a:r>
              <a:rPr lang="en-US" sz="1800">
                <a:latin typeface="+mn-lt"/>
                <a:cs typeface="+mn-cs"/>
              </a:rPr>
              <a:t> op de </a:t>
            </a:r>
            <a:r>
              <a:rPr lang="en-US" sz="1800" err="1">
                <a:latin typeface="+mn-lt"/>
                <a:cs typeface="+mn-cs"/>
              </a:rPr>
              <a:t>fases</a:t>
            </a:r>
            <a:r>
              <a:rPr lang="en-US" sz="1800">
                <a:latin typeface="+mn-lt"/>
                <a:cs typeface="+mn-cs"/>
              </a:rPr>
              <a:t> </a:t>
            </a:r>
            <a:r>
              <a:rPr lang="en-US" sz="1800" err="1">
                <a:latin typeface="+mn-lt"/>
                <a:cs typeface="+mn-cs"/>
              </a:rPr>
              <a:t>en</a:t>
            </a:r>
            <a:r>
              <a:rPr lang="en-US" sz="1800">
                <a:latin typeface="+mn-lt"/>
                <a:cs typeface="+mn-cs"/>
              </a:rPr>
              <a:t> </a:t>
            </a:r>
            <a:r>
              <a:rPr lang="en-US" sz="1800" err="1">
                <a:latin typeface="+mn-lt"/>
                <a:cs typeface="+mn-cs"/>
              </a:rPr>
              <a:t>doormiddel</a:t>
            </a:r>
            <a:r>
              <a:rPr lang="en-US" sz="1800">
                <a:latin typeface="+mn-lt"/>
                <a:cs typeface="+mn-cs"/>
              </a:rPr>
              <a:t> van </a:t>
            </a:r>
            <a:r>
              <a:rPr lang="en-US" sz="1800" err="1">
                <a:latin typeface="+mn-lt"/>
                <a:cs typeface="+mn-cs"/>
              </a:rPr>
              <a:t>voorbeelden</a:t>
            </a:r>
            <a:r>
              <a:rPr lang="en-US" sz="1800">
                <a:latin typeface="+mn-lt"/>
                <a:cs typeface="+mn-cs"/>
              </a:rPr>
              <a:t> </a:t>
            </a:r>
            <a:r>
              <a:rPr lang="en-US" sz="1800" err="1">
                <a:latin typeface="+mn-lt"/>
                <a:cs typeface="+mn-cs"/>
              </a:rPr>
              <a:t>uitleggen</a:t>
            </a:r>
            <a:r>
              <a:rPr lang="en-US" sz="1800">
                <a:latin typeface="+mn-lt"/>
                <a:cs typeface="+mn-cs"/>
              </a:rPr>
              <a:t> wat we </a:t>
            </a:r>
            <a:r>
              <a:rPr lang="en-US" sz="1800" err="1">
                <a:latin typeface="+mn-lt"/>
                <a:cs typeface="+mn-cs"/>
              </a:rPr>
              <a:t>doen</a:t>
            </a:r>
            <a:r>
              <a:rPr lang="en-US" sz="1800">
                <a:latin typeface="+mn-lt"/>
                <a:cs typeface="+mn-cs"/>
              </a:rPr>
              <a:t> </a:t>
            </a:r>
            <a:r>
              <a:rPr lang="en-US" sz="1800" err="1">
                <a:latin typeface="+mn-lt"/>
                <a:cs typeface="+mn-cs"/>
              </a:rPr>
              <a:t>en</a:t>
            </a:r>
            <a:r>
              <a:rPr lang="en-US" sz="1800">
                <a:latin typeface="+mn-lt"/>
                <a:cs typeface="+mn-cs"/>
              </a:rPr>
              <a:t> </a:t>
            </a:r>
            <a:r>
              <a:rPr lang="en-US" sz="1800" err="1">
                <a:latin typeface="+mn-lt"/>
                <a:cs typeface="+mn-cs"/>
              </a:rPr>
              <a:t>daarmee</a:t>
            </a:r>
            <a:r>
              <a:rPr lang="en-US" sz="1800">
                <a:latin typeface="+mn-lt"/>
                <a:cs typeface="+mn-cs"/>
              </a:rPr>
              <a:t> </a:t>
            </a:r>
            <a:r>
              <a:rPr lang="en-US" sz="1800" err="1">
                <a:latin typeface="+mn-lt"/>
                <a:cs typeface="+mn-cs"/>
              </a:rPr>
              <a:t>bereiken</a:t>
            </a:r>
            <a:r>
              <a:rPr lang="en-US" sz="1800">
                <a:latin typeface="+mn-lt"/>
                <a:cs typeface="+mn-cs"/>
              </a:rPr>
              <a:t>.</a:t>
            </a:r>
            <a:endParaRPr lang="en-US" sz="1800">
              <a:latin typeface="Aptos"/>
            </a:endParaRPr>
          </a:p>
        </p:txBody>
      </p:sp>
    </p:spTree>
    <p:extLst>
      <p:ext uri="{BB962C8B-B14F-4D97-AF65-F5344CB8AC3E}">
        <p14:creationId xmlns:p14="http://schemas.microsoft.com/office/powerpoint/2010/main" val="81926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schermopname, nummer, Afdrukken&#10;&#10;Automatisch gegenereerde beschrijving">
            <a:extLst>
              <a:ext uri="{FF2B5EF4-FFF2-40B4-BE49-F238E27FC236}">
                <a16:creationId xmlns:a16="http://schemas.microsoft.com/office/drawing/2014/main" id="{9372AEC0-FBEA-80F4-20E3-34F4E2D3C943}"/>
              </a:ext>
            </a:extLst>
          </p:cNvPr>
          <p:cNvPicPr>
            <a:picLocks noChangeAspect="1"/>
          </p:cNvPicPr>
          <p:nvPr/>
        </p:nvPicPr>
        <p:blipFill>
          <a:blip r:embed="rId2"/>
          <a:srcRect l="51" t="4007" r="134" b="174"/>
          <a:stretch/>
        </p:blipFill>
        <p:spPr>
          <a:xfrm>
            <a:off x="2923819" y="831851"/>
            <a:ext cx="5683521" cy="5818811"/>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15</a:t>
            </a:fld>
            <a:endParaRPr lang="en-US" sz="1200">
              <a:solidFill>
                <a:schemeClr val="tx1">
                  <a:tint val="75000"/>
                </a:schemeClr>
              </a:solidFill>
              <a:latin typeface="+mn-lt"/>
              <a:cs typeface="+mn-cs"/>
            </a:endParaRPr>
          </a:p>
        </p:txBody>
      </p:sp>
      <p:sp>
        <p:nvSpPr>
          <p:cNvPr id="6" name="Titel 4">
            <a:extLst>
              <a:ext uri="{FF2B5EF4-FFF2-40B4-BE49-F238E27FC236}">
                <a16:creationId xmlns:a16="http://schemas.microsoft.com/office/drawing/2014/main" id="{7EA47D3C-66DC-F2FD-4383-4CC7181687FE}"/>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mj-lt"/>
                <a:ea typeface="+mj-ea"/>
                <a:cs typeface="+mj-cs"/>
              </a:rPr>
              <a:t>Start project</a:t>
            </a:r>
            <a:endParaRPr lang="nl-NL">
              <a:ea typeface="+mj-ea"/>
            </a:endParaRPr>
          </a:p>
        </p:txBody>
      </p:sp>
      <p:sp>
        <p:nvSpPr>
          <p:cNvPr id="11" name="Tijdelijke aanduiding voor tekst 5">
            <a:extLst>
              <a:ext uri="{FF2B5EF4-FFF2-40B4-BE49-F238E27FC236}">
                <a16:creationId xmlns:a16="http://schemas.microsoft.com/office/drawing/2014/main" id="{6CC98037-29E1-8DD2-0C72-CE3DCDEDB021}"/>
              </a:ext>
            </a:extLst>
          </p:cNvPr>
          <p:cNvSpPr txBox="1">
            <a:spLocks/>
          </p:cNvSpPr>
          <p:nvPr/>
        </p:nvSpPr>
        <p:spPr>
          <a:xfrm>
            <a:off x="7868450" y="4809948"/>
            <a:ext cx="3485350" cy="1259243"/>
          </a:xfrm>
          <a:prstGeom prst="rect">
            <a:avLst/>
          </a:prstGeom>
        </p:spPr>
        <p:txBody>
          <a:bodyPr vert="horz" lIns="91440" tIns="45720" rIns="91440" bIns="45720" rtlCol="0" anchor="t">
            <a:normAutofit/>
          </a:bodyPr>
          <a:lstStyle>
            <a:defPPr>
              <a:defRPr lang="en-US"/>
            </a:defPPr>
            <a:lvl1pPr marL="23999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1pPr>
            <a:lvl2pPr marL="609585"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2pPr>
            <a:lvl3pPr marL="1219170"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3pPr>
            <a:lvl4pPr marL="182875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4pPr>
            <a:lvl5pPr marL="2438339"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5pPr>
            <a:lvl6pPr marL="3047924"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6pPr>
            <a:lvl7pPr marL="3657509"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7pPr>
            <a:lvl8pPr marL="4267093"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8pPr>
            <a:lvl9pPr marL="4876678"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a:latin typeface="+mn-lt"/>
                <a:cs typeface="+mn-cs"/>
              </a:rPr>
              <a:t>-</a:t>
            </a:r>
            <a:endParaRPr lang="nl-NL"/>
          </a:p>
        </p:txBody>
      </p:sp>
      <p:sp>
        <p:nvSpPr>
          <p:cNvPr id="5" name="Rechthoek 4">
            <a:extLst>
              <a:ext uri="{FF2B5EF4-FFF2-40B4-BE49-F238E27FC236}">
                <a16:creationId xmlns:a16="http://schemas.microsoft.com/office/drawing/2014/main" id="{D28DD165-D206-CC43-025E-9625CF78D236}"/>
              </a:ext>
            </a:extLst>
          </p:cNvPr>
          <p:cNvSpPr/>
          <p:nvPr/>
        </p:nvSpPr>
        <p:spPr>
          <a:xfrm>
            <a:off x="3136875" y="929293"/>
            <a:ext cx="671722" cy="30710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36467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descr="Afbeelding met tekst, Lettertype, schermopname, nummer&#10;&#10;Automatisch gegenereerde beschrijving">
            <a:extLst>
              <a:ext uri="{FF2B5EF4-FFF2-40B4-BE49-F238E27FC236}">
                <a16:creationId xmlns:a16="http://schemas.microsoft.com/office/drawing/2014/main" id="{592B2DC8-9AAA-DBB6-0010-F1E0A68D28F8}"/>
              </a:ext>
            </a:extLst>
          </p:cNvPr>
          <p:cNvPicPr>
            <a:picLocks noChangeAspect="1"/>
          </p:cNvPicPr>
          <p:nvPr/>
        </p:nvPicPr>
        <p:blipFill>
          <a:blip r:embed="rId2"/>
          <a:stretch>
            <a:fillRect/>
          </a:stretch>
        </p:blipFill>
        <p:spPr>
          <a:xfrm>
            <a:off x="979488" y="1362604"/>
            <a:ext cx="2316692" cy="2524125"/>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16</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Start project</a:t>
            </a:r>
            <a:endParaRPr lang="nl-NL"/>
          </a:p>
          <a:p>
            <a:r>
              <a:rPr lang="nl-NL">
                <a:latin typeface="Arial"/>
                <a:cs typeface="Arial"/>
              </a:rPr>
              <a:t>Functie</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buNone/>
            </a:pPr>
            <a:r>
              <a:rPr lang="nl-NL" i="1">
                <a:solidFill>
                  <a:srgbClr val="333333"/>
                </a:solidFill>
                <a:latin typeface="Arial"/>
                <a:cs typeface="Arial"/>
              </a:rPr>
              <a:t>Testen en valideren of de omstandigheden van het project voor een succesvol innovatieproject kunnen zorgen en passen bij de doelen van EC DISC</a:t>
            </a:r>
            <a:endParaRPr lang="nl-NL" i="1"/>
          </a:p>
          <a:p>
            <a:pPr marL="0" indent="0">
              <a:buNone/>
            </a:pPr>
            <a:endParaRPr lang="nl-NL">
              <a:solidFill>
                <a:srgbClr val="333333"/>
              </a:solidFill>
            </a:endParaRPr>
          </a:p>
          <a:p>
            <a:pPr marL="0" indent="0">
              <a:buNone/>
            </a:pPr>
            <a:r>
              <a:rPr lang="nl-NL">
                <a:solidFill>
                  <a:srgbClr val="333333"/>
                </a:solidFill>
                <a:latin typeface="Arial"/>
                <a:cs typeface="Arial"/>
              </a:rPr>
              <a:t>Willen we het project wel of niet starten, laten we dat in deze fase samen met stakeholders uitzoeken!</a:t>
            </a:r>
            <a:endParaRPr lang="nl-NL">
              <a:solidFill>
                <a:srgbClr val="333333"/>
              </a:solidFill>
            </a:endParaRPr>
          </a:p>
          <a:p>
            <a:pPr marL="239395" indent="-239395"/>
            <a:endParaRPr lang="nl-NL"/>
          </a:p>
        </p:txBody>
      </p:sp>
    </p:spTree>
    <p:extLst>
      <p:ext uri="{BB962C8B-B14F-4D97-AF65-F5344CB8AC3E}">
        <p14:creationId xmlns:p14="http://schemas.microsoft.com/office/powerpoint/2010/main" val="3953424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schermopname, Lettertype, nummer&#10;&#10;Automatisch gegenereerde beschrijving">
            <a:extLst>
              <a:ext uri="{FF2B5EF4-FFF2-40B4-BE49-F238E27FC236}">
                <a16:creationId xmlns:a16="http://schemas.microsoft.com/office/drawing/2014/main" id="{4DD26433-EA79-9EF1-4F6E-2A0524056F35}"/>
              </a:ext>
            </a:extLst>
          </p:cNvPr>
          <p:cNvPicPr>
            <a:picLocks noChangeAspect="1"/>
          </p:cNvPicPr>
          <p:nvPr/>
        </p:nvPicPr>
        <p:blipFill>
          <a:blip r:embed="rId2"/>
          <a:stretch>
            <a:fillRect/>
          </a:stretch>
        </p:blipFill>
        <p:spPr>
          <a:xfrm>
            <a:off x="987955" y="1350433"/>
            <a:ext cx="2278592" cy="2379134"/>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17</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Start project</a:t>
            </a:r>
            <a:endParaRPr lang="nl-NL"/>
          </a:p>
          <a:p>
            <a:r>
              <a:rPr lang="nl-NL">
                <a:latin typeface="Arial"/>
                <a:cs typeface="Arial"/>
              </a:rPr>
              <a:t>Stappen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buNone/>
            </a:pPr>
            <a:r>
              <a:rPr lang="nl-NL">
                <a:solidFill>
                  <a:srgbClr val="333333"/>
                </a:solidFill>
                <a:latin typeface="Arial"/>
                <a:cs typeface="Arial"/>
              </a:rPr>
              <a:t>Omdat de start van een project een kort moment kan zijn hoeven er niet veel stappen gedefinieerd te worden. Vandaar dat er ook geen situationele verdieping is.</a:t>
            </a:r>
            <a:endParaRPr lang="nl-NL">
              <a:solidFill>
                <a:srgbClr val="333333"/>
              </a:solidFill>
            </a:endParaRPr>
          </a:p>
          <a:p>
            <a:pPr marL="0" indent="0">
              <a:buNone/>
            </a:pPr>
            <a:endParaRPr lang="nl-NL">
              <a:solidFill>
                <a:srgbClr val="333333"/>
              </a:solidFill>
            </a:endParaRPr>
          </a:p>
          <a:p>
            <a:pPr marL="0" indent="0">
              <a:buNone/>
            </a:pPr>
            <a:r>
              <a:rPr lang="nl-NL">
                <a:solidFill>
                  <a:srgbClr val="333333"/>
                </a:solidFill>
                <a:latin typeface="Arial"/>
                <a:cs typeface="Arial"/>
              </a:rPr>
              <a:t>We willen vooral administratief voorbereid zijn om aan de gang te gaan en ontdekken of het project de juiste match is.</a:t>
            </a:r>
            <a:endParaRPr lang="nl-NL">
              <a:solidFill>
                <a:srgbClr val="333333"/>
              </a:solidFill>
            </a:endParaRPr>
          </a:p>
          <a:p>
            <a:pPr marL="0" indent="0">
              <a:buNone/>
            </a:pPr>
            <a:endParaRPr lang="nl-NL">
              <a:solidFill>
                <a:srgbClr val="333333"/>
              </a:solidFill>
            </a:endParaRPr>
          </a:p>
          <a:p>
            <a:pPr marL="0" indent="0">
              <a:buNone/>
            </a:pPr>
            <a:endParaRPr lang="nl-NL">
              <a:solidFill>
                <a:srgbClr val="333333"/>
              </a:solidFill>
            </a:endParaRPr>
          </a:p>
        </p:txBody>
      </p:sp>
    </p:spTree>
    <p:extLst>
      <p:ext uri="{BB962C8B-B14F-4D97-AF65-F5344CB8AC3E}">
        <p14:creationId xmlns:p14="http://schemas.microsoft.com/office/powerpoint/2010/main" val="62338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2"/>
          <a:stretch>
            <a:fillRect/>
          </a:stretch>
        </p:blipFill>
        <p:spPr>
          <a:xfrm>
            <a:off x="0" y="717971"/>
            <a:ext cx="12192000" cy="6119794"/>
          </a:xfrm>
          <a:prstGeom prst="rect">
            <a:avLst/>
          </a:prstGeom>
        </p:spPr>
      </p:pic>
      <p:pic>
        <p:nvPicPr>
          <p:cNvPr id="7" name="Afbeelding 6" descr="Afbeelding met tekst, schermopname, Lettertype, nummer&#10;&#10;Automatisch gegenereerde beschrijving">
            <a:extLst>
              <a:ext uri="{FF2B5EF4-FFF2-40B4-BE49-F238E27FC236}">
                <a16:creationId xmlns:a16="http://schemas.microsoft.com/office/drawing/2014/main" id="{1FD7DDC5-EDAF-75EE-9CA4-EAD37DFA1553}"/>
              </a:ext>
            </a:extLst>
          </p:cNvPr>
          <p:cNvPicPr>
            <a:picLocks noChangeAspect="1"/>
          </p:cNvPicPr>
          <p:nvPr/>
        </p:nvPicPr>
        <p:blipFill>
          <a:blip r:embed="rId3"/>
          <a:stretch>
            <a:fillRect/>
          </a:stretch>
        </p:blipFill>
        <p:spPr>
          <a:xfrm>
            <a:off x="992188" y="1373188"/>
            <a:ext cx="2280709" cy="2407709"/>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18</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Start project</a:t>
            </a:r>
            <a:endParaRPr lang="nl-NL"/>
          </a:p>
          <a:p>
            <a:r>
              <a:rPr lang="nl-NL">
                <a:latin typeface="Arial"/>
                <a:cs typeface="Arial"/>
              </a:rPr>
              <a:t>Resultaten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buNone/>
            </a:pPr>
            <a:r>
              <a:rPr lang="nl-NL">
                <a:solidFill>
                  <a:srgbClr val="333333"/>
                </a:solidFill>
                <a:latin typeface="Arial"/>
                <a:cs typeface="Arial"/>
              </a:rPr>
              <a:t>We pakken het start voorwaarden document erbij om te kijken aan welke eisen wij vinden dat een innovatieproject zich moet voldoen en of dit ook het geval is.</a:t>
            </a:r>
            <a:endParaRPr lang="nl-NL" b="1">
              <a:solidFill>
                <a:srgbClr val="333333"/>
              </a:solidFill>
            </a:endParaRPr>
          </a:p>
          <a:p>
            <a:pPr marL="0" indent="0">
              <a:buNone/>
            </a:pPr>
            <a:endParaRPr lang="nl-NL">
              <a:solidFill>
                <a:srgbClr val="333333"/>
              </a:solidFill>
            </a:endParaRPr>
          </a:p>
          <a:p>
            <a:pPr marL="0" indent="0">
              <a:buNone/>
            </a:pPr>
            <a:r>
              <a:rPr lang="nl-NL">
                <a:solidFill>
                  <a:srgbClr val="333333"/>
                </a:solidFill>
                <a:latin typeface="Arial"/>
                <a:cs typeface="Arial"/>
              </a:rPr>
              <a:t>Voor de rest bereiden we ons administratief voor door de </a:t>
            </a:r>
            <a:r>
              <a:rPr lang="nl-NL" err="1">
                <a:solidFill>
                  <a:srgbClr val="333333"/>
                </a:solidFill>
                <a:latin typeface="Arial"/>
                <a:cs typeface="Arial"/>
              </a:rPr>
              <a:t>Monday</a:t>
            </a:r>
            <a:r>
              <a:rPr lang="nl-NL">
                <a:solidFill>
                  <a:srgbClr val="333333"/>
                </a:solidFill>
                <a:latin typeface="Arial"/>
                <a:cs typeface="Arial"/>
              </a:rPr>
              <a:t> &amp; </a:t>
            </a:r>
            <a:r>
              <a:rPr lang="nl-NL" err="1">
                <a:solidFill>
                  <a:srgbClr val="333333"/>
                </a:solidFill>
                <a:latin typeface="Arial"/>
                <a:cs typeface="Arial"/>
              </a:rPr>
              <a:t>Sharepoint</a:t>
            </a:r>
            <a:r>
              <a:rPr lang="nl-NL">
                <a:solidFill>
                  <a:srgbClr val="333333"/>
                </a:solidFill>
                <a:latin typeface="Arial"/>
                <a:cs typeface="Arial"/>
              </a:rPr>
              <a:t> </a:t>
            </a:r>
            <a:r>
              <a:rPr lang="nl-NL" err="1">
                <a:solidFill>
                  <a:srgbClr val="333333"/>
                </a:solidFill>
                <a:latin typeface="Arial"/>
                <a:cs typeface="Arial"/>
              </a:rPr>
              <a:t>optezetten</a:t>
            </a:r>
            <a:r>
              <a:rPr lang="nl-NL">
                <a:solidFill>
                  <a:srgbClr val="333333"/>
                </a:solidFill>
                <a:latin typeface="Arial"/>
                <a:cs typeface="Arial"/>
              </a:rPr>
              <a:t> in de voorbereiding. </a:t>
            </a:r>
            <a:endParaRPr lang="nl-NL">
              <a:solidFill>
                <a:srgbClr val="333333"/>
              </a:solidFill>
            </a:endParaRPr>
          </a:p>
        </p:txBody>
      </p:sp>
    </p:spTree>
    <p:extLst>
      <p:ext uri="{BB962C8B-B14F-4D97-AF65-F5344CB8AC3E}">
        <p14:creationId xmlns:p14="http://schemas.microsoft.com/office/powerpoint/2010/main" val="1815360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descr="Afbeelding met kleding, persoon, person, Vitrine&#10;&#10;Automatisch gegenereerde beschrijving">
            <a:extLst>
              <a:ext uri="{FF2B5EF4-FFF2-40B4-BE49-F238E27FC236}">
                <a16:creationId xmlns:a16="http://schemas.microsoft.com/office/drawing/2014/main" id="{3919EA23-BDFD-F2AC-55A4-B55EABD41C78}"/>
              </a:ext>
            </a:extLst>
          </p:cNvPr>
          <p:cNvPicPr>
            <a:picLocks noChangeAspect="1"/>
          </p:cNvPicPr>
          <p:nvPr/>
        </p:nvPicPr>
        <p:blipFill>
          <a:blip r:embed="rId2"/>
          <a:srcRect l="20898" r="-112"/>
          <a:stretch/>
        </p:blipFill>
        <p:spPr>
          <a:xfrm>
            <a:off x="-23446" y="1570893"/>
            <a:ext cx="5071035" cy="4220307"/>
          </a:xfrm>
          <a:prstGeom prst="rect">
            <a:avLst/>
          </a:prstGeom>
        </p:spPr>
      </p:pic>
      <p:pic>
        <p:nvPicPr>
          <p:cNvPr id="9" name="Afbeelding 8" descr="Afbeelding met tekst, schermopname, Lettertype, Graphics&#10;&#10;Automatisch gegenereerde beschrijving">
            <a:extLst>
              <a:ext uri="{FF2B5EF4-FFF2-40B4-BE49-F238E27FC236}">
                <a16:creationId xmlns:a16="http://schemas.microsoft.com/office/drawing/2014/main" id="{1E0178C4-44FC-1BCF-AB25-8C135E9A16AB}"/>
              </a:ext>
            </a:extLst>
          </p:cNvPr>
          <p:cNvPicPr>
            <a:picLocks noChangeAspect="1"/>
          </p:cNvPicPr>
          <p:nvPr/>
        </p:nvPicPr>
        <p:blipFill>
          <a:blip r:embed="rId3"/>
          <a:stretch>
            <a:fillRect/>
          </a:stretch>
        </p:blipFill>
        <p:spPr>
          <a:xfrm>
            <a:off x="156072" y="127250"/>
            <a:ext cx="1725378" cy="833239"/>
          </a:xfrm>
          <a:prstGeom prst="rect">
            <a:avLst/>
          </a:prstGeom>
        </p:spPr>
      </p:pic>
      <p:sp>
        <p:nvSpPr>
          <p:cNvPr id="2" name="Tijdelijke aanduiding voor datum 1"/>
          <p:cNvSpPr>
            <a:spLocks noGrp="1"/>
          </p:cNvSpPr>
          <p:nvPr>
            <p:ph type="dt" sz="half" idx="11"/>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3BDA68A4-14E2-4DEE-BF0D-344856097FC7}" type="datetime4">
              <a:rPr lang="nl-NL" smtClean="0"/>
              <a:t>10 februari 2025</a:t>
            </a:fld>
            <a:endParaRPr lang="nl-NL"/>
          </a:p>
        </p:txBody>
      </p:sp>
      <p:sp>
        <p:nvSpPr>
          <p:cNvPr id="3" name="Tijdelijke aanduiding voor voettekst 2"/>
          <p:cNvSpPr>
            <a:spLocks noGrp="1"/>
          </p:cNvSpPr>
          <p:nvPr>
            <p:ph type="ftr" sz="quarter" idx="12"/>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r>
              <a:rPr lang="nl-NL"/>
              <a:t>Versie 1</a:t>
            </a:r>
          </a:p>
        </p:txBody>
      </p:sp>
      <p:sp>
        <p:nvSpPr>
          <p:cNvPr id="4" name="Tijdelijke aanduiding voor dianummer 3"/>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FE63E531-1C3B-364E-9A80-B8838FF23FE5}" type="slidenum">
              <a:rPr lang="nl-NL" smtClean="0"/>
              <a:pPr/>
              <a:t>19</a:t>
            </a:fld>
            <a:endParaRPr lang="nl-NL"/>
          </a:p>
        </p:txBody>
      </p:sp>
      <p:sp>
        <p:nvSpPr>
          <p:cNvPr id="5" name="Titel 4"/>
          <p:cNvSpPr>
            <a:spLocks noGrp="1"/>
          </p:cNvSpPr>
          <p:nvPr>
            <p:ph type="title"/>
          </p:nvPr>
        </p:nvSpPr>
        <p:spPr>
          <a:xfrm>
            <a:off x="4520830" y="1241008"/>
            <a:ext cx="6999169" cy="861283"/>
          </a:xfrm>
        </p:spPr>
        <p:txBody>
          <a:bodyPr>
            <a:normAutofit fontScale="9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br>
              <a:rPr lang="nl-NL"/>
            </a:br>
            <a:endParaRPr lang="nl-NL"/>
          </a:p>
        </p:txBody>
      </p:sp>
      <p:sp>
        <p:nvSpPr>
          <p:cNvPr id="8" name="Titel 4">
            <a:extLst>
              <a:ext uri="{FF2B5EF4-FFF2-40B4-BE49-F238E27FC236}">
                <a16:creationId xmlns:a16="http://schemas.microsoft.com/office/drawing/2014/main" id="{1E0FB831-8EEE-FF34-581A-C1746F3C7024}"/>
              </a:ext>
            </a:extLst>
          </p:cNvPr>
          <p:cNvSpPr txBox="1">
            <a:spLocks/>
          </p:cNvSpPr>
          <p:nvPr/>
        </p:nvSpPr>
        <p:spPr>
          <a:xfrm>
            <a:off x="1248001" y="117156"/>
            <a:ext cx="9876089" cy="420125"/>
          </a:xfrm>
          <a:prstGeom prst="rect">
            <a:avLst/>
          </a:prstGeom>
        </p:spPr>
        <p:txBody>
          <a:bodyPr vert="horz" lIns="0" tIns="0" rIns="0" bIns="0" anchor="t"/>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algn="ctr"/>
            <a:r>
              <a:rPr lang="nl-NL" sz="3200">
                <a:solidFill>
                  <a:schemeClr val="bg1"/>
                </a:solidFill>
                <a:latin typeface="Arial"/>
                <a:cs typeface="Arial"/>
              </a:rPr>
              <a:t>| UC-0166 | Bezoekerstelling Atrium</a:t>
            </a:r>
            <a:endParaRPr lang="nl-NL">
              <a:solidFill>
                <a:schemeClr val="bg1"/>
              </a:solidFill>
            </a:endParaRPr>
          </a:p>
        </p:txBody>
      </p:sp>
      <p:pic>
        <p:nvPicPr>
          <p:cNvPr id="6" name="Afbeelding 5" descr="Afbeelding met tekst, schermopname, Lettertype, nummer&#10;&#10;Automatisch gegenereerde beschrijving">
            <a:extLst>
              <a:ext uri="{FF2B5EF4-FFF2-40B4-BE49-F238E27FC236}">
                <a16:creationId xmlns:a16="http://schemas.microsoft.com/office/drawing/2014/main" id="{FE20EAA5-8368-7605-0C1A-F1E317C259AD}"/>
              </a:ext>
            </a:extLst>
          </p:cNvPr>
          <p:cNvPicPr>
            <a:picLocks noChangeAspect="1"/>
          </p:cNvPicPr>
          <p:nvPr/>
        </p:nvPicPr>
        <p:blipFill>
          <a:blip r:embed="rId4"/>
          <a:srcRect l="-127" r="149" b="699"/>
          <a:stretch/>
        </p:blipFill>
        <p:spPr>
          <a:xfrm>
            <a:off x="156072" y="1157286"/>
            <a:ext cx="1722922" cy="1659585"/>
          </a:xfrm>
          <a:prstGeom prst="rect">
            <a:avLst/>
          </a:prstGeom>
        </p:spPr>
      </p:pic>
      <p:sp>
        <p:nvSpPr>
          <p:cNvPr id="13" name="Rechthoek 12">
            <a:extLst>
              <a:ext uri="{FF2B5EF4-FFF2-40B4-BE49-F238E27FC236}">
                <a16:creationId xmlns:a16="http://schemas.microsoft.com/office/drawing/2014/main" id="{57631371-6887-3441-39E8-94DA5AEF232C}"/>
              </a:ext>
            </a:extLst>
          </p:cNvPr>
          <p:cNvSpPr/>
          <p:nvPr/>
        </p:nvSpPr>
        <p:spPr>
          <a:xfrm>
            <a:off x="155700" y="2101598"/>
            <a:ext cx="1717619" cy="4153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a:p>
        </p:txBody>
      </p:sp>
      <p:pic>
        <p:nvPicPr>
          <p:cNvPr id="14" name="Afbeelding 13" descr="Afbeelding met tekst, schermopname, nummer, software&#10;&#10;Automatisch gegenereerde beschrijving">
            <a:extLst>
              <a:ext uri="{FF2B5EF4-FFF2-40B4-BE49-F238E27FC236}">
                <a16:creationId xmlns:a16="http://schemas.microsoft.com/office/drawing/2014/main" id="{76821F51-8F0D-7C86-67C1-876AE9CBE00D}"/>
              </a:ext>
            </a:extLst>
          </p:cNvPr>
          <p:cNvPicPr>
            <a:picLocks noChangeAspect="1"/>
          </p:cNvPicPr>
          <p:nvPr/>
        </p:nvPicPr>
        <p:blipFill>
          <a:blip r:embed="rId5"/>
          <a:srcRect l="-1320" t="278" r="32354" b="-278"/>
          <a:stretch/>
        </p:blipFill>
        <p:spPr>
          <a:xfrm>
            <a:off x="6678125" y="1570893"/>
            <a:ext cx="5511400" cy="4226178"/>
          </a:xfrm>
          <a:prstGeom prst="rect">
            <a:avLst/>
          </a:prstGeom>
        </p:spPr>
      </p:pic>
      <p:pic>
        <p:nvPicPr>
          <p:cNvPr id="7" name="Afbeelding 6" descr="Afbeelding met schoeisel, kleding, mensen, vrouw&#10;&#10;Automatisch gegenereerde beschrijving">
            <a:extLst>
              <a:ext uri="{FF2B5EF4-FFF2-40B4-BE49-F238E27FC236}">
                <a16:creationId xmlns:a16="http://schemas.microsoft.com/office/drawing/2014/main" id="{68578401-B9FC-776D-EF0B-485C6F600F9F}"/>
              </a:ext>
            </a:extLst>
          </p:cNvPr>
          <p:cNvPicPr>
            <a:picLocks noChangeAspect="1"/>
          </p:cNvPicPr>
          <p:nvPr/>
        </p:nvPicPr>
        <p:blipFill>
          <a:blip r:embed="rId6"/>
          <a:srcRect r="36499"/>
          <a:stretch/>
        </p:blipFill>
        <p:spPr>
          <a:xfrm>
            <a:off x="4194279" y="1570893"/>
            <a:ext cx="3993409" cy="4220307"/>
          </a:xfrm>
          <a:prstGeom prst="rect">
            <a:avLst/>
          </a:prstGeom>
        </p:spPr>
      </p:pic>
    </p:spTree>
    <p:extLst>
      <p:ext uri="{BB962C8B-B14F-4D97-AF65-F5344CB8AC3E}">
        <p14:creationId xmlns:p14="http://schemas.microsoft.com/office/powerpoint/2010/main" val="114745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141">
    <p:spTree>
      <p:nvGrpSpPr>
        <p:cNvPr id="1" name=""/>
        <p:cNvGrpSpPr/>
        <p:nvPr/>
      </p:nvGrpSpPr>
      <p:grpSpPr>
        <a:xfrm>
          <a:off x="0" y="0"/>
          <a:ext cx="0" cy="0"/>
          <a:chOff x="0" y="0"/>
          <a:chExt cx="0" cy="0"/>
        </a:xfrm>
      </p:grpSpPr>
      <p:sp>
        <p:nvSpPr>
          <p:cNvPr id="2" name="Tijdelijke aanduiding voor voettekst 2">
            <a:extLst>
              <a:ext uri="{FF2B5EF4-FFF2-40B4-BE49-F238E27FC236}">
                <a16:creationId xmlns:a16="http://schemas.microsoft.com/office/drawing/2014/main" id="{735CAC00-0250-D7B6-E022-093EF32D8E93}"/>
              </a:ext>
            </a:extLst>
          </p:cNvPr>
          <p:cNvSpPr txBox="1"/>
          <p:nvPr/>
        </p:nvSpPr>
        <p:spPr>
          <a:xfrm>
            <a:off x="4038599" y="6356347"/>
            <a:ext cx="4114799" cy="365125"/>
          </a:xfrm>
          <a:prstGeom prst="rect">
            <a:avLst/>
          </a:prstGeom>
          <a:noFill/>
          <a:ln cap="flat">
            <a:noFill/>
          </a:ln>
        </p:spPr>
        <p:txBody>
          <a:bodyPr vert="horz" wrap="square" lIns="91440" tIns="45720" rIns="91440" bIns="45720" anchor="ctr" anchorCtr="1" compatLnSpc="1">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914377"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0" i="0" u="none" strike="noStrike" kern="1200" cap="none" spc="0" baseline="0">
                <a:solidFill>
                  <a:srgbClr val="898989"/>
                </a:solidFill>
                <a:uFillTx/>
                <a:latin typeface="Arial"/>
              </a:rPr>
              <a:t>Versie 1 – Eindgesprek</a:t>
            </a:r>
            <a:endParaRPr lang="en-US" sz="1200" b="0" i="0" u="none" strike="noStrike" kern="1200" cap="none" spc="0" baseline="0">
              <a:solidFill>
                <a:srgbClr val="898989"/>
              </a:solidFill>
              <a:uFillTx/>
              <a:latin typeface="Arial"/>
              <a:cs typeface="Arial"/>
            </a:endParaRPr>
          </a:p>
        </p:txBody>
      </p:sp>
      <p:sp>
        <p:nvSpPr>
          <p:cNvPr id="4" name="Tekstvak 6">
            <a:extLst>
              <a:ext uri="{FF2B5EF4-FFF2-40B4-BE49-F238E27FC236}">
                <a16:creationId xmlns:a16="http://schemas.microsoft.com/office/drawing/2014/main" id="{F3CD8071-90BE-4785-8D54-AEA4AC4EEFC4}"/>
              </a:ext>
            </a:extLst>
          </p:cNvPr>
          <p:cNvSpPr txBox="1"/>
          <p:nvPr/>
        </p:nvSpPr>
        <p:spPr>
          <a:xfrm>
            <a:off x="3023933" y="2101509"/>
            <a:ext cx="6244388" cy="3077766"/>
          </a:xfrm>
          <a:prstGeom prst="rect">
            <a:avLst/>
          </a:prstGeom>
          <a:noFill/>
          <a:ln cap="flat">
            <a:noFill/>
          </a:ln>
        </p:spPr>
        <p:txBody>
          <a:bodyPr vert="horz" wrap="square" lIns="121920" tIns="60960" rIns="121920" bIns="60960" anchor="t" anchorCtr="0" compatLnSpc="1">
            <a:sp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sz="9600" b="1" i="0" u="none" strike="noStrike" kern="0" cap="none" spc="0" baseline="0">
                <a:solidFill>
                  <a:srgbClr val="FFFFFF"/>
                </a:solidFill>
                <a:uFillTx/>
                <a:latin typeface="Teko"/>
                <a:ea typeface="Arial"/>
                <a:cs typeface="Arial"/>
              </a:rPr>
              <a:t>Eindgesprek</a:t>
            </a:r>
            <a:r>
              <a:rPr lang="nl-NL" sz="9600" b="0" i="0" u="none" strike="noStrike" kern="0" cap="none" spc="0" baseline="0">
                <a:solidFill>
                  <a:srgbClr val="000000"/>
                </a:solidFill>
                <a:uFillTx/>
                <a:latin typeface="Teko"/>
                <a:ea typeface="Arial"/>
                <a:cs typeface="Teko"/>
              </a:rPr>
              <a:t>​</a:t>
            </a:r>
            <a:endParaRPr lang="nl-NL" sz="1867" b="0" i="0" u="none" strike="noStrike" kern="0" cap="none" spc="0" baseline="0">
              <a:solidFill>
                <a:srgbClr val="000000"/>
              </a:solidFill>
              <a:uFillTx/>
              <a:latin typeface="Arial"/>
              <a:ea typeface="Arial"/>
              <a:cs typeface="Arial"/>
            </a:endParaRPr>
          </a:p>
        </p:txBody>
      </p:sp>
      <p:pic>
        <p:nvPicPr>
          <p:cNvPr id="5" name="Afbeelding 8" descr="Afbeelding met blauw, Elektrisch blauw, water, Azure&#10;&#10;Automatisch gegenereerde beschrijving">
            <a:extLst>
              <a:ext uri="{FF2B5EF4-FFF2-40B4-BE49-F238E27FC236}">
                <a16:creationId xmlns:a16="http://schemas.microsoft.com/office/drawing/2014/main" id="{FD4DB0A2-DFE6-FA8E-315D-23655DDC5DA5}"/>
              </a:ext>
            </a:extLst>
          </p:cNvPr>
          <p:cNvPicPr>
            <a:picLocks noChangeAspect="1"/>
          </p:cNvPicPr>
          <p:nvPr/>
        </p:nvPicPr>
        <p:blipFill>
          <a:blip r:embed="rId3"/>
          <a:srcRect t="-24" b="17293"/>
          <a:stretch>
            <a:fillRect/>
          </a:stretch>
        </p:blipFill>
        <p:spPr>
          <a:xfrm>
            <a:off x="0" y="2669"/>
            <a:ext cx="12192048" cy="6251454"/>
          </a:xfrm>
          <a:prstGeom prst="rect">
            <a:avLst/>
          </a:prstGeom>
          <a:noFill/>
          <a:ln cap="flat">
            <a:noFill/>
          </a:ln>
        </p:spPr>
      </p:pic>
      <p:sp>
        <p:nvSpPr>
          <p:cNvPr id="6" name="Google Shape;70;p15">
            <a:extLst>
              <a:ext uri="{FF2B5EF4-FFF2-40B4-BE49-F238E27FC236}">
                <a16:creationId xmlns:a16="http://schemas.microsoft.com/office/drawing/2014/main" id="{5C08EB2F-CFB7-1999-0896-6324974DEFBF}"/>
              </a:ext>
            </a:extLst>
          </p:cNvPr>
          <p:cNvSpPr txBox="1"/>
          <p:nvPr/>
        </p:nvSpPr>
        <p:spPr>
          <a:xfrm>
            <a:off x="838200" y="1357530"/>
            <a:ext cx="10515600" cy="4553180"/>
          </a:xfrm>
          <a:prstGeom prst="rect">
            <a:avLst/>
          </a:prstGeom>
          <a:noFill/>
          <a:ln cap="flat">
            <a:noFill/>
          </a:ln>
        </p:spPr>
        <p:txBody>
          <a:bodyPr vert="horz" wrap="square" lIns="91427" tIns="45695" rIns="91427" bIns="45695" anchor="t" anchorCtr="0" compatLnSpc="1">
            <a:normAutofit fontScale="92500" lnSpcReduction="10000"/>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440055"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a:solidFill>
                  <a:srgbClr val="FFFFFF"/>
                </a:solidFill>
                <a:latin typeface="Arial"/>
                <a:ea typeface="Arial"/>
                <a:cs typeface="Arial"/>
              </a:rPr>
              <a:t>Inleiding</a:t>
            </a:r>
          </a:p>
          <a:p>
            <a:pPr marL="440055"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a:solidFill>
                  <a:srgbClr val="FFFFFF"/>
                </a:solidFill>
                <a:latin typeface="Arial"/>
                <a:ea typeface="Arial"/>
                <a:cs typeface="Arial"/>
              </a:rPr>
              <a:t>Het Innovatie proces in zijn algemeen</a:t>
            </a:r>
            <a:endParaRPr lang="nl-NL"/>
          </a:p>
          <a:p>
            <a:pPr marL="440055"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a:solidFill>
                  <a:srgbClr val="FFFFFF"/>
                </a:solidFill>
                <a:latin typeface="Arial"/>
                <a:ea typeface="Arial"/>
                <a:cs typeface="Arial"/>
              </a:rPr>
              <a:t>Fase structuur </a:t>
            </a:r>
            <a:endParaRPr lang="nl-NL" sz="2000" b="0" i="0" u="none" strike="noStrike" kern="0" cap="none" spc="0" baseline="0">
              <a:solidFill>
                <a:srgbClr val="FFFFFF"/>
              </a:solidFill>
              <a:uFillTx/>
              <a:latin typeface="Arial"/>
              <a:ea typeface="Arial"/>
              <a:cs typeface="Arial"/>
            </a:endParaRPr>
          </a:p>
          <a:p>
            <a:pPr marL="440055"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err="1">
                <a:solidFill>
                  <a:srgbClr val="FFFFFF"/>
                </a:solidFill>
                <a:latin typeface="Arial"/>
                <a:ea typeface="Arial"/>
                <a:cs typeface="Arial"/>
              </a:rPr>
              <a:t>Miro</a:t>
            </a:r>
            <a:r>
              <a:rPr lang="nl-NL" sz="2000" kern="0">
                <a:solidFill>
                  <a:srgbClr val="FFFFFF"/>
                </a:solidFill>
                <a:latin typeface="Arial"/>
                <a:ea typeface="Arial"/>
                <a:cs typeface="Arial"/>
              </a:rPr>
              <a:t> / Aantal templates</a:t>
            </a:r>
          </a:p>
          <a:p>
            <a:pPr marL="440055"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a:solidFill>
                  <a:srgbClr val="FFFFFF"/>
                </a:solidFill>
                <a:latin typeface="Arial"/>
                <a:cs typeface="Arial"/>
              </a:rPr>
              <a:t>Individuele Fase uitleg (</a:t>
            </a:r>
            <a:r>
              <a:rPr lang="nl-NL" sz="2000" kern="0" err="1">
                <a:solidFill>
                  <a:srgbClr val="FFFFFF"/>
                </a:solidFill>
                <a:latin typeface="Arial"/>
                <a:cs typeface="Arial"/>
              </a:rPr>
              <a:t>d.m.v</a:t>
            </a:r>
            <a:r>
              <a:rPr lang="nl-NL" sz="2000" kern="0">
                <a:solidFill>
                  <a:srgbClr val="FFFFFF"/>
                </a:solidFill>
                <a:latin typeface="Arial"/>
                <a:cs typeface="Arial"/>
              </a:rPr>
              <a:t> voorbeelden &amp; </a:t>
            </a:r>
            <a:r>
              <a:rPr lang="nl-NL" sz="2000" kern="0" err="1">
                <a:solidFill>
                  <a:srgbClr val="FFFFFF"/>
                </a:solidFill>
                <a:latin typeface="Arial"/>
                <a:cs typeface="Arial"/>
              </a:rPr>
              <a:t>monday</a:t>
            </a:r>
            <a:r>
              <a:rPr lang="nl-NL" sz="2000" kern="0">
                <a:solidFill>
                  <a:srgbClr val="FFFFFF"/>
                </a:solidFill>
                <a:latin typeface="Arial"/>
                <a:cs typeface="Arial"/>
              </a:rPr>
              <a:t> linkjes)</a:t>
            </a:r>
            <a:endParaRPr lang="nl-NL"/>
          </a:p>
          <a:p>
            <a:pPr marL="1049020" lvl="1"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a:solidFill>
                  <a:srgbClr val="FFFFFF"/>
                </a:solidFill>
                <a:latin typeface="Arial"/>
                <a:cs typeface="Arial"/>
              </a:rPr>
              <a:t>Start project</a:t>
            </a:r>
            <a:endParaRPr lang="nl-NL"/>
          </a:p>
          <a:p>
            <a:pPr marL="1049020" lvl="1"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a:solidFill>
                  <a:srgbClr val="FFFFFF"/>
                </a:solidFill>
                <a:latin typeface="Arial"/>
                <a:cs typeface="Arial"/>
              </a:rPr>
              <a:t>Ideevorming</a:t>
            </a:r>
            <a:endParaRPr lang="nl-NL"/>
          </a:p>
          <a:p>
            <a:pPr marL="1049020" lvl="1"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a:solidFill>
                  <a:srgbClr val="FFFFFF"/>
                </a:solidFill>
                <a:latin typeface="Arial"/>
                <a:cs typeface="Arial"/>
              </a:rPr>
              <a:t>Prototype</a:t>
            </a:r>
            <a:endParaRPr lang="nl-NL"/>
          </a:p>
          <a:p>
            <a:pPr marL="1049020" lvl="1"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a:solidFill>
                  <a:srgbClr val="FFFFFF"/>
                </a:solidFill>
                <a:latin typeface="Arial"/>
                <a:cs typeface="Arial"/>
              </a:rPr>
              <a:t>Validatie</a:t>
            </a:r>
            <a:endParaRPr lang="nl-NL"/>
          </a:p>
          <a:p>
            <a:pPr marL="1049020" lvl="1"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a:solidFill>
                  <a:srgbClr val="FFFFFF"/>
                </a:solidFill>
                <a:latin typeface="Arial"/>
                <a:cs typeface="Arial"/>
              </a:rPr>
              <a:t>Experiment</a:t>
            </a:r>
            <a:endParaRPr lang="nl-NL"/>
          </a:p>
          <a:p>
            <a:pPr marL="1049020" lvl="1"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a:solidFill>
                  <a:srgbClr val="FFFFFF"/>
                </a:solidFill>
                <a:latin typeface="Arial"/>
                <a:cs typeface="Arial"/>
              </a:rPr>
              <a:t>Haalbaarheid</a:t>
            </a:r>
            <a:endParaRPr lang="nl-NL"/>
          </a:p>
          <a:p>
            <a:pPr marL="1049020" lvl="1"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r>
              <a:rPr lang="nl-NL" sz="2000" kern="0">
                <a:solidFill>
                  <a:srgbClr val="FFFFFF"/>
                </a:solidFill>
                <a:latin typeface="Arial"/>
                <a:ea typeface="Arial"/>
                <a:cs typeface="Arial"/>
              </a:rPr>
              <a:t>Adoptie</a:t>
            </a:r>
          </a:p>
          <a:p>
            <a:pPr marL="668655" lvl="1">
              <a:lnSpc>
                <a:spcPct val="90000"/>
              </a:lnSpc>
              <a:spcBef>
                <a:spcPts val="1067"/>
              </a:spcBef>
              <a:defRPr sz="1800" b="0" i="0" u="none" strike="noStrike" kern="0" cap="none" spc="0" baseline="0">
                <a:solidFill>
                  <a:srgbClr val="000000"/>
                </a:solidFill>
                <a:uFillTx/>
              </a:defRPr>
            </a:pPr>
            <a:endParaRPr lang="nl-NL" sz="2000" kern="0">
              <a:solidFill>
                <a:srgbClr val="FFFFFF"/>
              </a:solidFill>
              <a:latin typeface="Arial"/>
              <a:ea typeface="Arial"/>
              <a:cs typeface="Arial"/>
            </a:endParaRPr>
          </a:p>
          <a:p>
            <a:pPr marL="1049020" lvl="1"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endParaRPr lang="nl-NL" sz="2000" kern="0">
              <a:solidFill>
                <a:srgbClr val="FFFFFF"/>
              </a:solidFill>
              <a:latin typeface="Arial"/>
              <a:ea typeface="Arial"/>
              <a:cs typeface="Arial"/>
            </a:endParaRPr>
          </a:p>
          <a:p>
            <a:pPr marL="440055" indent="-380365">
              <a:lnSpc>
                <a:spcPct val="90000"/>
              </a:lnSpc>
              <a:spcBef>
                <a:spcPts val="1067"/>
              </a:spcBef>
              <a:buClr>
                <a:srgbClr val="000000"/>
              </a:buClr>
              <a:buSzPct val="100000"/>
              <a:buFont typeface="Courier New"/>
              <a:buChar char="o"/>
              <a:defRPr sz="1800" b="0" i="0" u="none" strike="noStrike" kern="0" cap="none" spc="0" baseline="0">
                <a:solidFill>
                  <a:srgbClr val="000000"/>
                </a:solidFill>
                <a:uFillTx/>
              </a:defRPr>
            </a:pPr>
            <a:endParaRPr lang="nl-NL" sz="2000" kern="0">
              <a:solidFill>
                <a:srgbClr val="FFFFFF"/>
              </a:solidFill>
              <a:latin typeface="Arial"/>
              <a:ea typeface="Arial"/>
              <a:cs typeface="Arial"/>
            </a:endParaRPr>
          </a:p>
          <a:p>
            <a:pPr marL="59055">
              <a:lnSpc>
                <a:spcPct val="90000"/>
              </a:lnSpc>
              <a:spcBef>
                <a:spcPts val="1067"/>
              </a:spcBef>
              <a:defRPr sz="1800" b="0" i="0" u="none" strike="noStrike" kern="0" cap="none" spc="0" baseline="0">
                <a:solidFill>
                  <a:srgbClr val="000000"/>
                </a:solidFill>
                <a:uFillTx/>
              </a:defRPr>
            </a:pPr>
            <a:endParaRPr lang="en-US" sz="1867" kern="0">
              <a:solidFill>
                <a:srgbClr val="FFFFFF"/>
              </a:solidFill>
              <a:latin typeface="Arial"/>
              <a:ea typeface="Arial"/>
              <a:cs typeface="Arial"/>
            </a:endParaRPr>
          </a:p>
        </p:txBody>
      </p:sp>
      <p:sp>
        <p:nvSpPr>
          <p:cNvPr id="7" name="Google Shape;70;p15">
            <a:extLst>
              <a:ext uri="{FF2B5EF4-FFF2-40B4-BE49-F238E27FC236}">
                <a16:creationId xmlns:a16="http://schemas.microsoft.com/office/drawing/2014/main" id="{35FC9665-40A4-DEF8-CAA0-2E90554745B5}"/>
              </a:ext>
            </a:extLst>
          </p:cNvPr>
          <p:cNvSpPr txBox="1"/>
          <p:nvPr/>
        </p:nvSpPr>
        <p:spPr>
          <a:xfrm>
            <a:off x="838200" y="465185"/>
            <a:ext cx="10515600" cy="591336"/>
          </a:xfrm>
          <a:prstGeom prst="rect">
            <a:avLst/>
          </a:prstGeom>
          <a:noFill/>
          <a:ln cap="flat">
            <a:noFill/>
          </a:ln>
        </p:spPr>
        <p:txBody>
          <a:bodyPr vert="horz" wrap="square" lIns="91427" tIns="45695" rIns="91427" bIns="45695" anchor="t" anchorCtr="0" compatLnSpc="1">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nl-NL" sz="3200" b="1" i="0" u="none" strike="noStrike" kern="0" cap="none" spc="0" baseline="0">
                <a:solidFill>
                  <a:srgbClr val="FFFFFF"/>
                </a:solidFill>
                <a:uFillTx/>
                <a:latin typeface="Arial"/>
                <a:ea typeface="Teko"/>
                <a:cs typeface="Teko"/>
              </a:rPr>
              <a:t>Inhoudsopgave</a:t>
            </a:r>
            <a:endParaRPr lang="nl-NL" sz="3200" b="0" i="0" u="none" strike="noStrike" kern="0" cap="none" spc="0" baseline="0">
              <a:solidFill>
                <a:srgbClr val="FFFFFF"/>
              </a:solidFill>
              <a:uFillTx/>
              <a:latin typeface="Arial"/>
              <a:ea typeface="Arial"/>
              <a:cs typeface="Arial"/>
            </a:endParaRPr>
          </a:p>
        </p:txBody>
      </p:sp>
      <p:sp>
        <p:nvSpPr>
          <p:cNvPr id="9" name="Tijdelijke aanduiding voor dianummer 3">
            <a:extLst>
              <a:ext uri="{FF2B5EF4-FFF2-40B4-BE49-F238E27FC236}">
                <a16:creationId xmlns:a16="http://schemas.microsoft.com/office/drawing/2014/main" id="{9B721BA1-2D33-78B3-7FF8-0BFE92F5668B}"/>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l" defTabSz="812760" rtl="0" eaLnBrk="1" fontAlgn="base" latinLnBrk="0" hangingPunct="1">
              <a:spcBef>
                <a:spcPct val="0"/>
              </a:spcBef>
              <a:spcAft>
                <a:spcPct val="0"/>
              </a:spcAft>
              <a:defRPr sz="1800" kern="1200">
                <a:solidFill>
                  <a:schemeClr val="tx1"/>
                </a:solidFill>
                <a:latin typeface="Arial" charset="0"/>
                <a:ea typeface="+mn-ea"/>
                <a:cs typeface="Arial" charset="0"/>
              </a:defRPr>
            </a:lvl1pPr>
            <a:lvl2pPr marL="812760" algn="l" defTabSz="812760" rtl="0" eaLnBrk="1" fontAlgn="base" latinLnBrk="0" hangingPunct="1">
              <a:spcBef>
                <a:spcPct val="0"/>
              </a:spcBef>
              <a:spcAft>
                <a:spcPct val="0"/>
              </a:spcAft>
              <a:defRPr sz="1800" kern="1200">
                <a:solidFill>
                  <a:schemeClr val="tx1"/>
                </a:solidFill>
                <a:latin typeface="Arial" charset="0"/>
                <a:ea typeface="+mn-ea"/>
                <a:cs typeface="Arial" charset="0"/>
              </a:defRPr>
            </a:lvl2pPr>
            <a:lvl3pPr marL="1625519" algn="l" defTabSz="812760" rtl="0" eaLnBrk="1" fontAlgn="base" latinLnBrk="0" hangingPunct="1">
              <a:spcBef>
                <a:spcPct val="0"/>
              </a:spcBef>
              <a:spcAft>
                <a:spcPct val="0"/>
              </a:spcAft>
              <a:defRPr sz="1800" kern="1200">
                <a:solidFill>
                  <a:schemeClr val="tx1"/>
                </a:solidFill>
                <a:latin typeface="Arial" charset="0"/>
                <a:ea typeface="+mn-ea"/>
                <a:cs typeface="Arial" charset="0"/>
              </a:defRPr>
            </a:lvl3pPr>
            <a:lvl4pPr marL="2438278" algn="l" defTabSz="812760" rtl="0" eaLnBrk="1" fontAlgn="base" latinLnBrk="0" hangingPunct="1">
              <a:spcBef>
                <a:spcPct val="0"/>
              </a:spcBef>
              <a:spcAft>
                <a:spcPct val="0"/>
              </a:spcAft>
              <a:defRPr sz="1800" kern="1200">
                <a:solidFill>
                  <a:schemeClr val="tx1"/>
                </a:solidFill>
                <a:latin typeface="Arial" charset="0"/>
                <a:ea typeface="+mn-ea"/>
                <a:cs typeface="Arial" charset="0"/>
              </a:defRPr>
            </a:lvl4pPr>
            <a:lvl5pPr marL="3251037" algn="l" defTabSz="812760" rtl="0" eaLnBrk="1" fontAlgn="base" latinLnBrk="0" hangingPunct="1">
              <a:spcBef>
                <a:spcPct val="0"/>
              </a:spcBef>
              <a:spcAft>
                <a:spcPct val="0"/>
              </a:spcAft>
              <a:defRPr sz="1800" kern="1200">
                <a:solidFill>
                  <a:schemeClr val="tx1"/>
                </a:solidFill>
                <a:latin typeface="Arial" charset="0"/>
                <a:ea typeface="+mn-ea"/>
                <a:cs typeface="Arial" charset="0"/>
              </a:defRPr>
            </a:lvl5pPr>
            <a:lvl6pPr marL="4063797" algn="l" defTabSz="1625519" rtl="0" eaLnBrk="1" latinLnBrk="0" hangingPunct="1">
              <a:defRPr sz="1800" kern="1200">
                <a:solidFill>
                  <a:schemeClr val="tx1"/>
                </a:solidFill>
                <a:latin typeface="Arial" charset="0"/>
                <a:ea typeface="+mn-ea"/>
                <a:cs typeface="Arial" charset="0"/>
              </a:defRPr>
            </a:lvl6pPr>
            <a:lvl7pPr marL="4876557" algn="l" defTabSz="1625519" rtl="0" eaLnBrk="1" latinLnBrk="0" hangingPunct="1">
              <a:defRPr sz="1800" kern="1200">
                <a:solidFill>
                  <a:schemeClr val="tx1"/>
                </a:solidFill>
                <a:latin typeface="Arial" charset="0"/>
                <a:ea typeface="+mn-ea"/>
                <a:cs typeface="Arial" charset="0"/>
              </a:defRPr>
            </a:lvl7pPr>
            <a:lvl8pPr marL="5689315" algn="l" defTabSz="1625519" rtl="0" eaLnBrk="1" latinLnBrk="0" hangingPunct="1">
              <a:defRPr sz="1800" kern="1200">
                <a:solidFill>
                  <a:schemeClr val="tx1"/>
                </a:solidFill>
                <a:latin typeface="Arial" charset="0"/>
                <a:ea typeface="+mn-ea"/>
                <a:cs typeface="Arial" charset="0"/>
              </a:defRPr>
            </a:lvl8pPr>
            <a:lvl9pPr marL="6502075" algn="l" defTabSz="1625519" rtl="0" eaLnBrk="1" latinLnBrk="0" hangingPunct="1">
              <a:defRPr sz="1800"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2</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48989130"/>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el 4">
            <a:extLst>
              <a:ext uri="{FF2B5EF4-FFF2-40B4-BE49-F238E27FC236}">
                <a16:creationId xmlns:a16="http://schemas.microsoft.com/office/drawing/2014/main" id="{6D19FAD5-54EB-719C-E156-47E7BBC6C4AF}"/>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Aptos Display"/>
                <a:ea typeface="+mj-ea"/>
                <a:cs typeface="+mj-cs"/>
              </a:rPr>
              <a:t>Een </a:t>
            </a:r>
            <a:r>
              <a:rPr lang="en-US" sz="3600" err="1">
                <a:latin typeface="Aptos Display"/>
                <a:ea typeface="+mj-ea"/>
                <a:cs typeface="+mj-cs"/>
              </a:rPr>
              <a:t>innovatieproject</a:t>
            </a:r>
            <a:r>
              <a:rPr lang="en-US" sz="3600">
                <a:latin typeface="Aptos Display"/>
                <a:ea typeface="+mj-ea"/>
                <a:cs typeface="+mj-cs"/>
              </a:rPr>
              <a:t> </a:t>
            </a:r>
            <a:r>
              <a:rPr lang="en-US" sz="3600" err="1">
                <a:latin typeface="Aptos Display"/>
                <a:ea typeface="+mj-ea"/>
                <a:cs typeface="+mj-cs"/>
              </a:rPr>
              <a:t>vraagt</a:t>
            </a:r>
            <a:r>
              <a:rPr lang="en-US" sz="3600">
                <a:latin typeface="Aptos Display"/>
                <a:ea typeface="+mj-ea"/>
                <a:cs typeface="+mj-cs"/>
              </a:rPr>
              <a:t> </a:t>
            </a:r>
            <a:r>
              <a:rPr lang="en-US" sz="3600" err="1">
                <a:latin typeface="Aptos Display"/>
                <a:ea typeface="+mj-ea"/>
                <a:cs typeface="+mj-cs"/>
              </a:rPr>
              <a:t>flexibiliteit</a:t>
            </a:r>
            <a:r>
              <a:rPr lang="en-US" sz="3600">
                <a:latin typeface="Aptos Display"/>
                <a:ea typeface="+mj-ea"/>
                <a:cs typeface="+mj-cs"/>
              </a:rPr>
              <a:t> in je planning. </a:t>
            </a:r>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7868450" y="4809948"/>
            <a:ext cx="3485350" cy="1259243"/>
          </a:xfrm>
        </p:spPr>
        <p:txBody>
          <a:bodyPr vert="horz" lIns="91440" tIns="45720" rIns="91440" bIns="45720" rtlCol="0" anchor="t">
            <a:normAutofit fontScale="85000" lnSpcReduction="2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err="1">
                <a:latin typeface="+mn-lt"/>
                <a:cs typeface="+mn-cs"/>
              </a:rPr>
              <a:t>Vanwege</a:t>
            </a:r>
            <a:r>
              <a:rPr lang="en-US" sz="1800">
                <a:latin typeface="+mn-lt"/>
                <a:cs typeface="+mn-cs"/>
              </a:rPr>
              <a:t> </a:t>
            </a:r>
            <a:r>
              <a:rPr lang="en-US" sz="1800" err="1">
                <a:latin typeface="+mn-lt"/>
                <a:cs typeface="+mn-cs"/>
              </a:rPr>
              <a:t>gevarieerde</a:t>
            </a:r>
            <a:r>
              <a:rPr lang="en-US" sz="1800">
                <a:latin typeface="+mn-lt"/>
                <a:cs typeface="+mn-cs"/>
              </a:rPr>
              <a:t> </a:t>
            </a:r>
            <a:r>
              <a:rPr lang="en-US" sz="1800" err="1">
                <a:latin typeface="+mn-lt"/>
                <a:cs typeface="+mn-cs"/>
              </a:rPr>
              <a:t>projecten</a:t>
            </a:r>
            <a:r>
              <a:rPr lang="en-US" sz="1800">
                <a:latin typeface="+mn-lt"/>
                <a:cs typeface="+mn-cs"/>
              </a:rPr>
              <a:t> </a:t>
            </a:r>
            <a:r>
              <a:rPr lang="en-US" sz="1800" err="1">
                <a:latin typeface="+mn-lt"/>
                <a:cs typeface="+mn-cs"/>
              </a:rPr>
              <a:t>en</a:t>
            </a:r>
            <a:r>
              <a:rPr lang="en-US" sz="1800">
                <a:latin typeface="+mn-lt"/>
                <a:cs typeface="+mn-cs"/>
              </a:rPr>
              <a:t> </a:t>
            </a:r>
            <a:r>
              <a:rPr lang="en-US" sz="1800" err="1">
                <a:latin typeface="+mn-lt"/>
                <a:cs typeface="+mn-cs"/>
              </a:rPr>
              <a:t>oplossings</a:t>
            </a:r>
            <a:r>
              <a:rPr lang="en-US" sz="1800">
                <a:latin typeface="+mn-lt"/>
                <a:cs typeface="+mn-cs"/>
              </a:rPr>
              <a:t> </a:t>
            </a:r>
            <a:r>
              <a:rPr lang="en-US" sz="1800" err="1">
                <a:latin typeface="+mn-lt"/>
                <a:cs typeface="+mn-cs"/>
              </a:rPr>
              <a:t>richtingen</a:t>
            </a:r>
            <a:r>
              <a:rPr lang="en-US" sz="1800">
                <a:latin typeface="+mn-lt"/>
                <a:cs typeface="+mn-cs"/>
              </a:rPr>
              <a:t> </a:t>
            </a:r>
            <a:r>
              <a:rPr lang="en-US" sz="1800" err="1">
                <a:latin typeface="+mn-lt"/>
                <a:cs typeface="+mn-cs"/>
              </a:rPr>
              <a:t>weet</a:t>
            </a:r>
            <a:r>
              <a:rPr lang="en-US" sz="1800">
                <a:latin typeface="+mn-lt"/>
                <a:cs typeface="+mn-cs"/>
              </a:rPr>
              <a:t> je </a:t>
            </a:r>
            <a:r>
              <a:rPr lang="en-US" sz="1800" err="1">
                <a:latin typeface="+mn-lt"/>
                <a:cs typeface="+mn-cs"/>
              </a:rPr>
              <a:t>niet</a:t>
            </a:r>
            <a:r>
              <a:rPr lang="en-US" sz="1800">
                <a:latin typeface="+mn-lt"/>
                <a:cs typeface="+mn-cs"/>
              </a:rPr>
              <a:t> </a:t>
            </a:r>
            <a:r>
              <a:rPr lang="en-US" sz="1800" err="1">
                <a:latin typeface="+mn-lt"/>
                <a:cs typeface="+mn-cs"/>
              </a:rPr>
              <a:t>precies</a:t>
            </a:r>
            <a:r>
              <a:rPr lang="en-US" sz="1800">
                <a:latin typeface="+mn-lt"/>
                <a:cs typeface="+mn-cs"/>
              </a:rPr>
              <a:t> wat de </a:t>
            </a:r>
            <a:r>
              <a:rPr lang="en-US" sz="1800" err="1">
                <a:latin typeface="+mn-lt"/>
                <a:cs typeface="+mn-cs"/>
              </a:rPr>
              <a:t>uitkomst</a:t>
            </a:r>
            <a:r>
              <a:rPr lang="en-US" sz="1800">
                <a:latin typeface="+mn-lt"/>
                <a:cs typeface="+mn-cs"/>
              </a:rPr>
              <a:t> is. Des </a:t>
            </a:r>
            <a:r>
              <a:rPr lang="en-US" sz="1800" err="1">
                <a:latin typeface="+mn-lt"/>
                <a:cs typeface="+mn-cs"/>
              </a:rPr>
              <a:t>te</a:t>
            </a:r>
            <a:r>
              <a:rPr lang="en-US" sz="1800">
                <a:latin typeface="+mn-lt"/>
                <a:cs typeface="+mn-cs"/>
              </a:rPr>
              <a:t> </a:t>
            </a:r>
            <a:r>
              <a:rPr lang="en-US" sz="1800" err="1">
                <a:latin typeface="+mn-lt"/>
                <a:cs typeface="+mn-cs"/>
              </a:rPr>
              <a:t>meer</a:t>
            </a:r>
            <a:r>
              <a:rPr lang="en-US" sz="1800">
                <a:latin typeface="+mn-lt"/>
                <a:cs typeface="+mn-cs"/>
              </a:rPr>
              <a:t> </a:t>
            </a:r>
            <a:r>
              <a:rPr lang="en-US" sz="1800" err="1">
                <a:latin typeface="+mn-lt"/>
                <a:cs typeface="+mn-cs"/>
              </a:rPr>
              <a:t>tijd</a:t>
            </a:r>
            <a:r>
              <a:rPr lang="en-US" sz="1800">
                <a:latin typeface="+mn-lt"/>
                <a:cs typeface="+mn-cs"/>
              </a:rPr>
              <a:t> we </a:t>
            </a:r>
            <a:r>
              <a:rPr lang="en-US" sz="1800" err="1">
                <a:latin typeface="+mn-lt"/>
                <a:cs typeface="+mn-cs"/>
              </a:rPr>
              <a:t>investeren</a:t>
            </a:r>
            <a:r>
              <a:rPr lang="en-US" sz="1800">
                <a:latin typeface="+mn-lt"/>
                <a:cs typeface="+mn-cs"/>
              </a:rPr>
              <a:t>, des </a:t>
            </a:r>
            <a:r>
              <a:rPr lang="en-US" sz="1800" err="1">
                <a:latin typeface="+mn-lt"/>
                <a:cs typeface="+mn-cs"/>
              </a:rPr>
              <a:t>te</a:t>
            </a:r>
            <a:r>
              <a:rPr lang="en-US" sz="1800">
                <a:latin typeface="+mn-lt"/>
                <a:cs typeface="+mn-cs"/>
              </a:rPr>
              <a:t> </a:t>
            </a:r>
            <a:r>
              <a:rPr lang="en-US" sz="1800" err="1">
                <a:latin typeface="+mn-lt"/>
                <a:cs typeface="+mn-cs"/>
              </a:rPr>
              <a:t>meer</a:t>
            </a:r>
            <a:r>
              <a:rPr lang="en-US" sz="1800">
                <a:latin typeface="+mn-lt"/>
                <a:cs typeface="+mn-cs"/>
              </a:rPr>
              <a:t> </a:t>
            </a:r>
            <a:r>
              <a:rPr lang="en-US" sz="1800" err="1">
                <a:latin typeface="+mn-lt"/>
                <a:cs typeface="+mn-cs"/>
              </a:rPr>
              <a:t>waarde</a:t>
            </a:r>
            <a:r>
              <a:rPr lang="en-US" sz="1800">
                <a:latin typeface="+mn-lt"/>
                <a:cs typeface="+mn-cs"/>
              </a:rPr>
              <a:t> </a:t>
            </a:r>
            <a:r>
              <a:rPr lang="en-US" sz="1800" err="1">
                <a:latin typeface="+mn-lt"/>
                <a:cs typeface="+mn-cs"/>
              </a:rPr>
              <a:t>eruit</a:t>
            </a:r>
            <a:r>
              <a:rPr lang="en-US" sz="1800">
                <a:latin typeface="+mn-lt"/>
                <a:cs typeface="+mn-cs"/>
              </a:rPr>
              <a:t> </a:t>
            </a:r>
            <a:r>
              <a:rPr lang="en-US" sz="1800" err="1">
                <a:latin typeface="+mn-lt"/>
                <a:cs typeface="+mn-cs"/>
              </a:rPr>
              <a:t>komt</a:t>
            </a:r>
            <a:r>
              <a:rPr lang="en-US" sz="1800">
                <a:latin typeface="+mn-lt"/>
                <a:cs typeface="+mn-cs"/>
              </a:rPr>
              <a:t>! Maar  </a:t>
            </a:r>
            <a:r>
              <a:rPr lang="en-US" sz="1800" err="1">
                <a:latin typeface="+mn-lt"/>
                <a:cs typeface="+mn-cs"/>
              </a:rPr>
              <a:t>zeker</a:t>
            </a:r>
            <a:r>
              <a:rPr lang="en-US" sz="1800">
                <a:latin typeface="+mn-lt"/>
                <a:cs typeface="+mn-cs"/>
              </a:rPr>
              <a:t> in het begin van het project is </a:t>
            </a:r>
            <a:r>
              <a:rPr lang="en-US" sz="1800" err="1">
                <a:latin typeface="+mn-lt"/>
                <a:cs typeface="+mn-cs"/>
              </a:rPr>
              <a:t>verwachtingsmanagement</a:t>
            </a:r>
            <a:r>
              <a:rPr lang="en-US" sz="1800">
                <a:latin typeface="+mn-lt"/>
                <a:cs typeface="+mn-cs"/>
              </a:rPr>
              <a:t> </a:t>
            </a:r>
            <a:r>
              <a:rPr lang="en-US" sz="1800" err="1">
                <a:latin typeface="+mn-lt"/>
                <a:cs typeface="+mn-cs"/>
              </a:rPr>
              <a:t>belangrijk</a:t>
            </a:r>
            <a:r>
              <a:rPr lang="en-US" sz="1800">
                <a:latin typeface="+mn-lt"/>
                <a:cs typeface="+mn-cs"/>
              </a:rPr>
              <a:t> om </a:t>
            </a:r>
            <a:r>
              <a:rPr lang="en-US" sz="1800" err="1">
                <a:latin typeface="+mn-lt"/>
                <a:cs typeface="+mn-cs"/>
              </a:rPr>
              <a:t>goed</a:t>
            </a:r>
            <a:r>
              <a:rPr lang="en-US" sz="1800">
                <a:latin typeface="+mn-lt"/>
                <a:cs typeface="+mn-cs"/>
              </a:rPr>
              <a:t> </a:t>
            </a:r>
            <a:r>
              <a:rPr lang="en-US" sz="1800" err="1">
                <a:latin typeface="+mn-lt"/>
                <a:cs typeface="+mn-cs"/>
              </a:rPr>
              <a:t>te</a:t>
            </a:r>
            <a:r>
              <a:rPr lang="en-US" sz="1800">
                <a:latin typeface="+mn-lt"/>
                <a:cs typeface="+mn-cs"/>
              </a:rPr>
              <a:t> </a:t>
            </a:r>
            <a:r>
              <a:rPr lang="en-US" sz="1800" err="1">
                <a:latin typeface="+mn-lt"/>
                <a:cs typeface="+mn-cs"/>
              </a:rPr>
              <a:t>doen</a:t>
            </a:r>
            <a:r>
              <a:rPr lang="en-US" sz="1800">
                <a:latin typeface="+mn-lt"/>
                <a:cs typeface="+mn-cs"/>
              </a:rPr>
              <a:t>!</a:t>
            </a:r>
            <a:endParaRPr lang="en-US" sz="1800">
              <a:latin typeface="Aptos"/>
            </a:endParaRPr>
          </a:p>
        </p:txBody>
      </p:sp>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spcAft>
                <a:spcPts val="600"/>
              </a:spcAft>
            </a:pPr>
            <a:r>
              <a:rPr lang="en-US" sz="1200" kern="1200">
                <a:solidFill>
                  <a:schemeClr val="tx1">
                    <a:tint val="75000"/>
                  </a:schemeClr>
                </a:solidFill>
                <a:latin typeface="+mn-lt"/>
                <a:ea typeface="+mn-ea"/>
                <a:cs typeface="+mn-cs"/>
              </a:rPr>
              <a:t>Versie 1 – EC DISC – Innovatie 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20</a:t>
            </a:fld>
            <a:endParaRPr lang="en-US" sz="1200">
              <a:solidFill>
                <a:schemeClr val="tx1">
                  <a:tint val="75000"/>
                </a:schemeClr>
              </a:solidFill>
              <a:latin typeface="+mn-lt"/>
              <a:cs typeface="+mn-cs"/>
            </a:endParaRPr>
          </a:p>
        </p:txBody>
      </p:sp>
      <p:pic>
        <p:nvPicPr>
          <p:cNvPr id="5" name="Afbeelding 4" descr="Afbeelding met tekst, schermopname, diagram, nummer&#10;&#10;Automatisch gegenereerde beschrijving">
            <a:extLst>
              <a:ext uri="{FF2B5EF4-FFF2-40B4-BE49-F238E27FC236}">
                <a16:creationId xmlns:a16="http://schemas.microsoft.com/office/drawing/2014/main" id="{8BCE2AC8-517D-AB89-CB29-398236F52CDB}"/>
              </a:ext>
            </a:extLst>
          </p:cNvPr>
          <p:cNvPicPr>
            <a:picLocks noChangeAspect="1"/>
          </p:cNvPicPr>
          <p:nvPr/>
        </p:nvPicPr>
        <p:blipFill>
          <a:blip r:embed="rId3"/>
          <a:srcRect l="-17" t="-254" r="17" b="48416"/>
          <a:stretch/>
        </p:blipFill>
        <p:spPr>
          <a:xfrm>
            <a:off x="194" y="704531"/>
            <a:ext cx="12192543" cy="3709751"/>
          </a:xfrm>
          <a:prstGeom prst="rect">
            <a:avLst/>
          </a:prstGeom>
        </p:spPr>
      </p:pic>
      <p:sp>
        <p:nvSpPr>
          <p:cNvPr id="6" name="TextBox 4">
            <a:extLst>
              <a:ext uri="{FF2B5EF4-FFF2-40B4-BE49-F238E27FC236}">
                <a16:creationId xmlns:a16="http://schemas.microsoft.com/office/drawing/2014/main" id="{5175C216-4FAF-DF3B-95BC-B80123B97217}"/>
              </a:ext>
            </a:extLst>
          </p:cNvPr>
          <p:cNvSpPr txBox="1"/>
          <p:nvPr/>
        </p:nvSpPr>
        <p:spPr>
          <a:xfrm>
            <a:off x="2187498" y="68766"/>
            <a:ext cx="8439614"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nl-NL" sz="3200" b="1" err="1">
                <a:solidFill>
                  <a:srgbClr val="FFFFFF"/>
                </a:solidFill>
                <a:latin typeface="Arial"/>
              </a:rPr>
              <a:t>Lessons</a:t>
            </a:r>
            <a:r>
              <a:rPr lang="nl-NL" sz="3200" b="1">
                <a:solidFill>
                  <a:srgbClr val="FFFFFF"/>
                </a:solidFill>
                <a:latin typeface="Arial"/>
              </a:rPr>
              <a:t> </a:t>
            </a:r>
            <a:r>
              <a:rPr lang="nl-NL" sz="3200" b="1" err="1">
                <a:solidFill>
                  <a:srgbClr val="FFFFFF"/>
                </a:solidFill>
                <a:latin typeface="Arial"/>
              </a:rPr>
              <a:t>Learned</a:t>
            </a:r>
            <a:endParaRPr lang="nl-NL" err="1"/>
          </a:p>
        </p:txBody>
      </p:sp>
      <p:pic>
        <p:nvPicPr>
          <p:cNvPr id="8" name="Afbeelding 7" descr="Afbeelding met tekst, schermopname, Lettertype, Graphics&#10;&#10;Automatisch gegenereerde beschrijving">
            <a:extLst>
              <a:ext uri="{FF2B5EF4-FFF2-40B4-BE49-F238E27FC236}">
                <a16:creationId xmlns:a16="http://schemas.microsoft.com/office/drawing/2014/main" id="{1A3F6F3D-CCE3-AE19-8C63-C6808867A987}"/>
              </a:ext>
            </a:extLst>
          </p:cNvPr>
          <p:cNvPicPr>
            <a:picLocks noChangeAspect="1"/>
          </p:cNvPicPr>
          <p:nvPr/>
        </p:nvPicPr>
        <p:blipFill>
          <a:blip r:embed="rId4"/>
          <a:stretch>
            <a:fillRect/>
          </a:stretch>
        </p:blipFill>
        <p:spPr>
          <a:xfrm>
            <a:off x="156072" y="127250"/>
            <a:ext cx="1725378" cy="833239"/>
          </a:xfrm>
          <a:prstGeom prst="rect">
            <a:avLst/>
          </a:prstGeom>
        </p:spPr>
      </p:pic>
    </p:spTree>
    <p:extLst>
      <p:ext uri="{BB962C8B-B14F-4D97-AF65-F5344CB8AC3E}">
        <p14:creationId xmlns:p14="http://schemas.microsoft.com/office/powerpoint/2010/main" val="2443365121"/>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schermopname, nummer, Afdrukken&#10;&#10;Automatisch gegenereerde beschrijving">
            <a:extLst>
              <a:ext uri="{FF2B5EF4-FFF2-40B4-BE49-F238E27FC236}">
                <a16:creationId xmlns:a16="http://schemas.microsoft.com/office/drawing/2014/main" id="{1AA1B098-D8B0-A5CD-773B-34C1EB1A30BB}"/>
              </a:ext>
            </a:extLst>
          </p:cNvPr>
          <p:cNvPicPr>
            <a:picLocks noChangeAspect="1"/>
          </p:cNvPicPr>
          <p:nvPr/>
        </p:nvPicPr>
        <p:blipFill>
          <a:blip r:embed="rId2"/>
          <a:srcRect l="51" t="4007" r="134" b="174"/>
          <a:stretch/>
        </p:blipFill>
        <p:spPr>
          <a:xfrm>
            <a:off x="2923819" y="831851"/>
            <a:ext cx="5683521" cy="5818811"/>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21</a:t>
            </a:fld>
            <a:endParaRPr lang="en-US" sz="1200">
              <a:solidFill>
                <a:schemeClr val="tx1">
                  <a:tint val="75000"/>
                </a:schemeClr>
              </a:solidFill>
              <a:latin typeface="+mn-lt"/>
              <a:cs typeface="+mn-cs"/>
            </a:endParaRPr>
          </a:p>
        </p:txBody>
      </p:sp>
      <p:sp>
        <p:nvSpPr>
          <p:cNvPr id="11" name="Tijdelijke aanduiding voor tekst 5">
            <a:extLst>
              <a:ext uri="{FF2B5EF4-FFF2-40B4-BE49-F238E27FC236}">
                <a16:creationId xmlns:a16="http://schemas.microsoft.com/office/drawing/2014/main" id="{6CC98037-29E1-8DD2-0C72-CE3DCDEDB021}"/>
              </a:ext>
            </a:extLst>
          </p:cNvPr>
          <p:cNvSpPr txBox="1">
            <a:spLocks/>
          </p:cNvSpPr>
          <p:nvPr/>
        </p:nvSpPr>
        <p:spPr>
          <a:xfrm>
            <a:off x="7868450" y="4809948"/>
            <a:ext cx="3485350" cy="1259243"/>
          </a:xfrm>
          <a:prstGeom prst="rect">
            <a:avLst/>
          </a:prstGeom>
        </p:spPr>
        <p:txBody>
          <a:bodyPr vert="horz" lIns="91440" tIns="45720" rIns="91440" bIns="45720" rtlCol="0" anchor="t">
            <a:normAutofit/>
          </a:bodyPr>
          <a:lstStyle>
            <a:defPPr>
              <a:defRPr lang="en-US"/>
            </a:defPPr>
            <a:lvl1pPr marL="23999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1pPr>
            <a:lvl2pPr marL="609585"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2pPr>
            <a:lvl3pPr marL="1219170"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3pPr>
            <a:lvl4pPr marL="182875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4pPr>
            <a:lvl5pPr marL="2438339"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5pPr>
            <a:lvl6pPr marL="3047924"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6pPr>
            <a:lvl7pPr marL="3657509"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7pPr>
            <a:lvl8pPr marL="4267093"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8pPr>
            <a:lvl9pPr marL="4876678"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a:latin typeface="+mn-lt"/>
                <a:cs typeface="+mn-cs"/>
              </a:rPr>
              <a:t>-</a:t>
            </a:r>
            <a:endParaRPr lang="nl-NL"/>
          </a:p>
        </p:txBody>
      </p:sp>
      <p:sp>
        <p:nvSpPr>
          <p:cNvPr id="5" name="Rechthoek 4">
            <a:extLst>
              <a:ext uri="{FF2B5EF4-FFF2-40B4-BE49-F238E27FC236}">
                <a16:creationId xmlns:a16="http://schemas.microsoft.com/office/drawing/2014/main" id="{D28DD165-D206-CC43-025E-9625CF78D236}"/>
              </a:ext>
            </a:extLst>
          </p:cNvPr>
          <p:cNvSpPr/>
          <p:nvPr/>
        </p:nvSpPr>
        <p:spPr>
          <a:xfrm>
            <a:off x="3805665" y="929293"/>
            <a:ext cx="671722" cy="450327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00312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descr="Afbeelding met tekst, Lettertype, schermopname, nummer&#10;&#10;Automatisch gegenereerde beschrijving">
            <a:extLst>
              <a:ext uri="{FF2B5EF4-FFF2-40B4-BE49-F238E27FC236}">
                <a16:creationId xmlns:a16="http://schemas.microsoft.com/office/drawing/2014/main" id="{95D01A37-6D4E-BBF7-B8C6-3EB592DE9E29}"/>
              </a:ext>
            </a:extLst>
          </p:cNvPr>
          <p:cNvPicPr>
            <a:picLocks noChangeAspect="1"/>
          </p:cNvPicPr>
          <p:nvPr/>
        </p:nvPicPr>
        <p:blipFill>
          <a:blip r:embed="rId2"/>
          <a:stretch>
            <a:fillRect/>
          </a:stretch>
        </p:blipFill>
        <p:spPr>
          <a:xfrm>
            <a:off x="949854" y="1354138"/>
            <a:ext cx="2323042" cy="2541059"/>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22</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Probleemanalyse</a:t>
            </a:r>
            <a:endParaRPr lang="nl-NL"/>
          </a:p>
          <a:p>
            <a:r>
              <a:rPr lang="nl-NL">
                <a:latin typeface="Arial"/>
                <a:cs typeface="Arial"/>
              </a:rPr>
              <a:t>Functie</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fontScale="925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20000"/>
              </a:lnSpc>
              <a:buNone/>
            </a:pPr>
            <a:r>
              <a:rPr lang="nl-NL" i="1">
                <a:solidFill>
                  <a:srgbClr val="000000"/>
                </a:solidFill>
                <a:latin typeface="Arial"/>
                <a:cs typeface="Arial"/>
              </a:rPr>
              <a:t>Definieer wat de kern van het onderliggend probleem is, zonder al over de oplossing na te denken. Identificeer wie je stakeholders zijn en bevraag je aannames.</a:t>
            </a:r>
            <a:endParaRPr lang="nl-NL" i="1">
              <a:solidFill>
                <a:srgbClr val="000000"/>
              </a:solidFill>
            </a:endParaRPr>
          </a:p>
          <a:p>
            <a:pPr marL="0" indent="0">
              <a:lnSpc>
                <a:spcPct val="120000"/>
              </a:lnSpc>
              <a:buNone/>
            </a:pPr>
            <a:endParaRPr lang="nl-NL">
              <a:solidFill>
                <a:srgbClr val="333333"/>
              </a:solidFill>
              <a:latin typeface="Arial"/>
              <a:cs typeface="Arial"/>
            </a:endParaRPr>
          </a:p>
          <a:p>
            <a:pPr marL="0" indent="0">
              <a:lnSpc>
                <a:spcPct val="120000"/>
              </a:lnSpc>
              <a:buNone/>
            </a:pPr>
            <a:r>
              <a:rPr lang="nl-NL">
                <a:solidFill>
                  <a:srgbClr val="333333"/>
                </a:solidFill>
                <a:latin typeface="Arial"/>
                <a:cs typeface="Arial"/>
              </a:rPr>
              <a:t>Het uitdagends aan de probleem analyse is om echt onderliggende problemen samen te benoemen. Vaak werk je nog met een oppervlakkige aanname vanuit een opdrachtgever. Dus daag jezelf en je team uit om de diepgang op te zoeken.</a:t>
            </a:r>
            <a:endParaRPr lang="nl-NL">
              <a:solidFill>
                <a:srgbClr val="333333"/>
              </a:solidFill>
            </a:endParaRPr>
          </a:p>
          <a:p>
            <a:pPr marL="239395" indent="-239395">
              <a:lnSpc>
                <a:spcPct val="120000"/>
              </a:lnSpc>
            </a:pPr>
            <a:endParaRPr lang="nl-NL"/>
          </a:p>
        </p:txBody>
      </p:sp>
    </p:spTree>
    <p:extLst>
      <p:ext uri="{BB962C8B-B14F-4D97-AF65-F5344CB8AC3E}">
        <p14:creationId xmlns:p14="http://schemas.microsoft.com/office/powerpoint/2010/main" val="1735929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Afbeelding 6" descr="Afbeelding met tekst, schermopname, Lettertype, nummer&#10;&#10;Automatisch gegenereerde beschrijving">
            <a:extLst>
              <a:ext uri="{FF2B5EF4-FFF2-40B4-BE49-F238E27FC236}">
                <a16:creationId xmlns:a16="http://schemas.microsoft.com/office/drawing/2014/main" id="{F250EFEB-FD31-B01C-50F8-A1E315D9D14A}"/>
              </a:ext>
            </a:extLst>
          </p:cNvPr>
          <p:cNvPicPr>
            <a:picLocks noChangeAspect="1"/>
          </p:cNvPicPr>
          <p:nvPr/>
        </p:nvPicPr>
        <p:blipFill>
          <a:blip r:embed="rId2"/>
          <a:stretch>
            <a:fillRect/>
          </a:stretch>
        </p:blipFill>
        <p:spPr>
          <a:xfrm>
            <a:off x="987425" y="1376363"/>
            <a:ext cx="2290234" cy="3279775"/>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23</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Probleemanalyse</a:t>
            </a:r>
            <a:endParaRPr lang="nl-NL"/>
          </a:p>
          <a:p>
            <a:r>
              <a:rPr lang="nl-NL">
                <a:latin typeface="Arial"/>
                <a:cs typeface="Arial"/>
              </a:rPr>
              <a:t>Stappen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10000"/>
              </a:lnSpc>
              <a:buNone/>
            </a:pPr>
            <a:r>
              <a:rPr lang="nl-NL">
                <a:solidFill>
                  <a:srgbClr val="333333"/>
                </a:solidFill>
                <a:latin typeface="Arial"/>
                <a:cs typeface="Arial"/>
              </a:rPr>
              <a:t>Voorbereiding – Zorg dat je administratie op orde is.</a:t>
            </a:r>
            <a:endParaRPr lang="nl-NL">
              <a:solidFill>
                <a:srgbClr val="333333"/>
              </a:solidFill>
            </a:endParaRPr>
          </a:p>
          <a:p>
            <a:pPr marL="0" indent="0">
              <a:lnSpc>
                <a:spcPct val="110000"/>
              </a:lnSpc>
              <a:buNone/>
            </a:pPr>
            <a:r>
              <a:rPr lang="nl-NL">
                <a:solidFill>
                  <a:srgbClr val="333333"/>
                </a:solidFill>
                <a:latin typeface="Arial"/>
                <a:cs typeface="Arial"/>
              </a:rPr>
              <a:t>Generieke stappen / Probleem sessie – Denk aan een sessie waarin je samenkomt met stakeholders en eindgebruikers om de onderliggende problemen te zoeken en verwoorden</a:t>
            </a:r>
          </a:p>
          <a:p>
            <a:pPr marL="0" indent="0">
              <a:lnSpc>
                <a:spcPct val="110000"/>
              </a:lnSpc>
              <a:buNone/>
            </a:pPr>
            <a:r>
              <a:rPr lang="nl-NL">
                <a:solidFill>
                  <a:srgbClr val="333333"/>
                </a:solidFill>
                <a:latin typeface="Arial"/>
                <a:cs typeface="Arial"/>
              </a:rPr>
              <a:t>Situationele verdieping – Is er iets extra's nodig dat in de context van deze </a:t>
            </a:r>
            <a:r>
              <a:rPr lang="nl-NL" err="1">
                <a:solidFill>
                  <a:srgbClr val="333333"/>
                </a:solidFill>
                <a:latin typeface="Arial"/>
                <a:cs typeface="Arial"/>
              </a:rPr>
              <a:t>usecase</a:t>
            </a:r>
            <a:r>
              <a:rPr lang="nl-NL">
                <a:solidFill>
                  <a:srgbClr val="333333"/>
                </a:solidFill>
                <a:latin typeface="Arial"/>
                <a:cs typeface="Arial"/>
              </a:rPr>
              <a:t> kan helpen?</a:t>
            </a:r>
          </a:p>
          <a:p>
            <a:pPr marL="0" indent="0">
              <a:lnSpc>
                <a:spcPct val="110000"/>
              </a:lnSpc>
              <a:buNone/>
            </a:pPr>
            <a:r>
              <a:rPr lang="nl-NL" err="1">
                <a:solidFill>
                  <a:srgbClr val="333333"/>
                </a:solidFill>
                <a:latin typeface="Arial"/>
                <a:cs typeface="Arial"/>
              </a:rPr>
              <a:t>Raportage</a:t>
            </a:r>
            <a:r>
              <a:rPr lang="nl-NL">
                <a:solidFill>
                  <a:srgbClr val="333333"/>
                </a:solidFill>
                <a:latin typeface="Arial"/>
                <a:cs typeface="Arial"/>
              </a:rPr>
              <a:t> – Wat hebben we geleerd en besloten?</a:t>
            </a:r>
          </a:p>
          <a:p>
            <a:pPr marL="0" indent="0">
              <a:lnSpc>
                <a:spcPct val="110000"/>
              </a:lnSpc>
              <a:buNone/>
            </a:pPr>
            <a:r>
              <a:rPr lang="nl-NL">
                <a:solidFill>
                  <a:srgbClr val="333333"/>
                </a:solidFill>
                <a:latin typeface="Arial"/>
                <a:cs typeface="Arial"/>
              </a:rPr>
              <a:t>Afronding fase – </a:t>
            </a:r>
            <a:r>
              <a:rPr lang="nl-NL" err="1">
                <a:solidFill>
                  <a:srgbClr val="333333"/>
                </a:solidFill>
                <a:latin typeface="Arial"/>
                <a:cs typeface="Arial"/>
              </a:rPr>
              <a:t>Redo</a:t>
            </a:r>
            <a:r>
              <a:rPr lang="nl-NL">
                <a:solidFill>
                  <a:srgbClr val="333333"/>
                </a:solidFill>
                <a:latin typeface="Arial"/>
                <a:cs typeface="Arial"/>
              </a:rPr>
              <a:t>, Stop or Go?</a:t>
            </a:r>
          </a:p>
          <a:p>
            <a:pPr marL="0" indent="0">
              <a:lnSpc>
                <a:spcPct val="110000"/>
              </a:lnSpc>
              <a:buNone/>
            </a:pPr>
            <a:endParaRPr lang="nl-NL">
              <a:solidFill>
                <a:srgbClr val="333333"/>
              </a:solidFill>
            </a:endParaRPr>
          </a:p>
          <a:p>
            <a:pPr marL="0" indent="0">
              <a:lnSpc>
                <a:spcPct val="110000"/>
              </a:lnSpc>
              <a:buNone/>
            </a:pPr>
            <a:endParaRPr lang="nl-NL">
              <a:solidFill>
                <a:srgbClr val="333333"/>
              </a:solidFill>
            </a:endParaRPr>
          </a:p>
        </p:txBody>
      </p:sp>
    </p:spTree>
    <p:extLst>
      <p:ext uri="{BB962C8B-B14F-4D97-AF65-F5344CB8AC3E}">
        <p14:creationId xmlns:p14="http://schemas.microsoft.com/office/powerpoint/2010/main" val="1412881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pic>
        <p:nvPicPr>
          <p:cNvPr id="8" name="Afbeelding 7" descr="Afbeelding met tekst, schermopname, Lettertype, nummer&#10;&#10;Automatisch gegenereerde beschrijving">
            <a:extLst>
              <a:ext uri="{FF2B5EF4-FFF2-40B4-BE49-F238E27FC236}">
                <a16:creationId xmlns:a16="http://schemas.microsoft.com/office/drawing/2014/main" id="{56062B76-7282-761E-EF0C-677AFA1227CA}"/>
              </a:ext>
            </a:extLst>
          </p:cNvPr>
          <p:cNvPicPr>
            <a:picLocks noChangeAspect="1"/>
          </p:cNvPicPr>
          <p:nvPr/>
        </p:nvPicPr>
        <p:blipFill>
          <a:blip r:embed="rId4"/>
          <a:stretch>
            <a:fillRect/>
          </a:stretch>
        </p:blipFill>
        <p:spPr>
          <a:xfrm>
            <a:off x="1002481" y="1386417"/>
            <a:ext cx="2313037" cy="4180417"/>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24</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Probleemanalyse</a:t>
            </a:r>
            <a:endParaRPr lang="nl-NL"/>
          </a:p>
          <a:p>
            <a:r>
              <a:rPr lang="nl-NL">
                <a:latin typeface="Arial"/>
                <a:cs typeface="Arial"/>
              </a:rPr>
              <a:t>Resultaten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
              <a:buChar char="-"/>
            </a:pPr>
            <a:r>
              <a:rPr lang="nl-NL">
                <a:solidFill>
                  <a:srgbClr val="333333"/>
                </a:solidFill>
                <a:latin typeface="Arial"/>
                <a:cs typeface="Arial"/>
              </a:rPr>
              <a:t>KIES EEN PAAR VORMEN OM UIT TE LICHTEN</a:t>
            </a:r>
            <a:endParaRPr lang="nl-NL">
              <a:solidFill>
                <a:srgbClr val="333333"/>
              </a:solidFill>
            </a:endParaRPr>
          </a:p>
          <a:p>
            <a:pPr marL="608965" lvl="1" indent="-239395">
              <a:lnSpc>
                <a:spcPct val="100000"/>
              </a:lnSpc>
              <a:buFont typeface="Courier New"/>
              <a:buChar char="o"/>
            </a:pPr>
            <a:r>
              <a:rPr lang="nl-NL">
                <a:solidFill>
                  <a:srgbClr val="333333"/>
                </a:solidFill>
                <a:latin typeface="Arial"/>
                <a:cs typeface="Arial"/>
              </a:rPr>
              <a:t>Voorstel: Probleem systeem, stuurgroep, leerdoelen D.m.v. </a:t>
            </a:r>
            <a:r>
              <a:rPr lang="nl-NL" err="1">
                <a:solidFill>
                  <a:srgbClr val="333333"/>
                </a:solidFill>
                <a:latin typeface="Arial"/>
                <a:cs typeface="Arial"/>
              </a:rPr>
              <a:t>monday</a:t>
            </a:r>
            <a:r>
              <a:rPr lang="nl-NL">
                <a:solidFill>
                  <a:srgbClr val="333333"/>
                </a:solidFill>
                <a:latin typeface="Arial"/>
                <a:cs typeface="Arial"/>
              </a:rPr>
              <a:t> linkjes</a:t>
            </a:r>
          </a:p>
          <a:p>
            <a:pPr marL="608965" lvl="1" indent="-239395">
              <a:lnSpc>
                <a:spcPct val="100000"/>
              </a:lnSpc>
              <a:buFont typeface="Courier New"/>
              <a:buChar char="o"/>
            </a:pPr>
            <a:r>
              <a:rPr lang="nl-NL" err="1">
                <a:solidFill>
                  <a:srgbClr val="333333"/>
                </a:solidFill>
                <a:latin typeface="Arial"/>
                <a:cs typeface="Arial"/>
              </a:rPr>
              <a:t>Lessons</a:t>
            </a:r>
            <a:r>
              <a:rPr lang="nl-NL">
                <a:solidFill>
                  <a:srgbClr val="333333"/>
                </a:solidFill>
                <a:latin typeface="Arial"/>
                <a:cs typeface="Arial"/>
              </a:rPr>
              <a:t> </a:t>
            </a:r>
            <a:r>
              <a:rPr lang="nl-NL" err="1">
                <a:solidFill>
                  <a:srgbClr val="333333"/>
                </a:solidFill>
                <a:latin typeface="Arial"/>
                <a:cs typeface="Arial"/>
              </a:rPr>
              <a:t>learned</a:t>
            </a:r>
            <a:r>
              <a:rPr lang="nl-NL">
                <a:solidFill>
                  <a:srgbClr val="333333"/>
                </a:solidFill>
                <a:latin typeface="Arial"/>
                <a:cs typeface="Arial"/>
              </a:rPr>
              <a:t> en Fase </a:t>
            </a:r>
            <a:r>
              <a:rPr lang="nl-NL" err="1">
                <a:solidFill>
                  <a:srgbClr val="333333"/>
                </a:solidFill>
                <a:latin typeface="Arial"/>
                <a:cs typeface="Arial"/>
              </a:rPr>
              <a:t>raport</a:t>
            </a:r>
            <a:r>
              <a:rPr lang="nl-NL">
                <a:solidFill>
                  <a:srgbClr val="333333"/>
                </a:solidFill>
                <a:latin typeface="Arial"/>
                <a:cs typeface="Arial"/>
              </a:rPr>
              <a:t> zijn in elke fase aanwezig, aparte slide voor maken?</a:t>
            </a:r>
            <a:endParaRPr lang="nl-NL">
              <a:solidFill>
                <a:srgbClr val="333333"/>
              </a:solidFill>
            </a:endParaRPr>
          </a:p>
        </p:txBody>
      </p:sp>
    </p:spTree>
    <p:extLst>
      <p:ext uri="{BB962C8B-B14F-4D97-AF65-F5344CB8AC3E}">
        <p14:creationId xmlns:p14="http://schemas.microsoft.com/office/powerpoint/2010/main" val="268114466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1"/>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3BDA68A4-14E2-4DEE-BF0D-344856097FC7}" type="datetime4">
              <a:rPr lang="nl-NL" smtClean="0"/>
              <a:t>10 februari 2025</a:t>
            </a:fld>
            <a:endParaRPr lang="nl-NL"/>
          </a:p>
        </p:txBody>
      </p:sp>
      <p:pic>
        <p:nvPicPr>
          <p:cNvPr id="10" name="Picture 3">
            <a:extLst>
              <a:ext uri="{FF2B5EF4-FFF2-40B4-BE49-F238E27FC236}">
                <a16:creationId xmlns:a16="http://schemas.microsoft.com/office/drawing/2014/main" id="{96376411-46D3-6541-4DF8-2F3A1A749FD4}"/>
              </a:ext>
            </a:extLst>
          </p:cNvPr>
          <p:cNvPicPr>
            <a:picLocks noChangeAspect="1"/>
          </p:cNvPicPr>
          <p:nvPr/>
        </p:nvPicPr>
        <p:blipFill rotWithShape="1">
          <a:blip r:embed="rId2"/>
          <a:srcRect l="-53" t="11303" b="1000"/>
          <a:stretch/>
        </p:blipFill>
        <p:spPr>
          <a:xfrm>
            <a:off x="5550878" y="760535"/>
            <a:ext cx="6552571" cy="3262168"/>
          </a:xfrm>
          <a:prstGeom prst="rect">
            <a:avLst/>
          </a:prstGeom>
        </p:spPr>
      </p:pic>
      <p:pic>
        <p:nvPicPr>
          <p:cNvPr id="11" name="Picture 5">
            <a:extLst>
              <a:ext uri="{FF2B5EF4-FFF2-40B4-BE49-F238E27FC236}">
                <a16:creationId xmlns:a16="http://schemas.microsoft.com/office/drawing/2014/main" id="{D1A81758-7FC4-99BE-6D2D-80841B65F43B}"/>
              </a:ext>
            </a:extLst>
          </p:cNvPr>
          <p:cNvPicPr>
            <a:picLocks noChangeAspect="1"/>
          </p:cNvPicPr>
          <p:nvPr/>
        </p:nvPicPr>
        <p:blipFill rotWithShape="1">
          <a:blip r:embed="rId3"/>
          <a:srcRect t="11353" r="12821" b="483"/>
          <a:stretch/>
        </p:blipFill>
        <p:spPr>
          <a:xfrm>
            <a:off x="76201" y="1193501"/>
            <a:ext cx="5480401" cy="3262174"/>
          </a:xfrm>
          <a:prstGeom prst="rect">
            <a:avLst/>
          </a:prstGeom>
        </p:spPr>
      </p:pic>
      <p:pic>
        <p:nvPicPr>
          <p:cNvPr id="12" name="Picture 7">
            <a:extLst>
              <a:ext uri="{FF2B5EF4-FFF2-40B4-BE49-F238E27FC236}">
                <a16:creationId xmlns:a16="http://schemas.microsoft.com/office/drawing/2014/main" id="{3C15A5F9-D279-549A-47B9-CB27C910EF4D}"/>
              </a:ext>
            </a:extLst>
          </p:cNvPr>
          <p:cNvPicPr>
            <a:picLocks noChangeAspect="1"/>
          </p:cNvPicPr>
          <p:nvPr/>
        </p:nvPicPr>
        <p:blipFill>
          <a:blip r:embed="rId4"/>
          <a:stretch>
            <a:fillRect/>
          </a:stretch>
        </p:blipFill>
        <p:spPr>
          <a:xfrm>
            <a:off x="6070599" y="4200274"/>
            <a:ext cx="5655733" cy="2309784"/>
          </a:xfrm>
          <a:prstGeom prst="rect">
            <a:avLst/>
          </a:prstGeom>
        </p:spPr>
      </p:pic>
      <p:pic>
        <p:nvPicPr>
          <p:cNvPr id="13" name="Picture 9">
            <a:extLst>
              <a:ext uri="{FF2B5EF4-FFF2-40B4-BE49-F238E27FC236}">
                <a16:creationId xmlns:a16="http://schemas.microsoft.com/office/drawing/2014/main" id="{D641BEAC-B07B-6B17-587F-C0991B31E239}"/>
              </a:ext>
            </a:extLst>
          </p:cNvPr>
          <p:cNvPicPr>
            <a:picLocks noChangeAspect="1"/>
          </p:cNvPicPr>
          <p:nvPr/>
        </p:nvPicPr>
        <p:blipFill>
          <a:blip r:embed="rId5"/>
          <a:stretch>
            <a:fillRect/>
          </a:stretch>
        </p:blipFill>
        <p:spPr>
          <a:xfrm>
            <a:off x="2463801" y="4576609"/>
            <a:ext cx="3191933" cy="820513"/>
          </a:xfrm>
          <a:prstGeom prst="rect">
            <a:avLst/>
          </a:prstGeom>
        </p:spPr>
      </p:pic>
      <p:cxnSp>
        <p:nvCxnSpPr>
          <p:cNvPr id="14" name="Connector: Curved 11">
            <a:extLst>
              <a:ext uri="{FF2B5EF4-FFF2-40B4-BE49-F238E27FC236}">
                <a16:creationId xmlns:a16="http://schemas.microsoft.com/office/drawing/2014/main" id="{9E052D93-B4FE-302B-93F1-C18B188016F6}"/>
              </a:ext>
            </a:extLst>
          </p:cNvPr>
          <p:cNvCxnSpPr/>
          <p:nvPr/>
        </p:nvCxnSpPr>
        <p:spPr>
          <a:xfrm>
            <a:off x="4851400" y="2963333"/>
            <a:ext cx="541867" cy="635000"/>
          </a:xfrm>
          <a:prstGeom prst="curvedConnector3">
            <a:avLst/>
          </a:prstGeom>
          <a:ln>
            <a:solidFill>
              <a:srgbClr val="F9568D"/>
            </a:solidFill>
          </a:ln>
        </p:spPr>
        <p:style>
          <a:lnRef idx="3">
            <a:schemeClr val="dk1"/>
          </a:lnRef>
          <a:fillRef idx="0">
            <a:schemeClr val="dk1"/>
          </a:fillRef>
          <a:effectRef idx="2">
            <a:schemeClr val="dk1"/>
          </a:effectRef>
          <a:fontRef idx="minor">
            <a:schemeClr val="tx1"/>
          </a:fontRef>
        </p:style>
      </p:cxnSp>
      <p:cxnSp>
        <p:nvCxnSpPr>
          <p:cNvPr id="15" name="Connector: Curved 13">
            <a:extLst>
              <a:ext uri="{FF2B5EF4-FFF2-40B4-BE49-F238E27FC236}">
                <a16:creationId xmlns:a16="http://schemas.microsoft.com/office/drawing/2014/main" id="{4CFD93B0-96B3-FFC5-35B6-110277F11CAB}"/>
              </a:ext>
            </a:extLst>
          </p:cNvPr>
          <p:cNvCxnSpPr/>
          <p:nvPr/>
        </p:nvCxnSpPr>
        <p:spPr>
          <a:xfrm flipH="1">
            <a:off x="6094942" y="2395008"/>
            <a:ext cx="270933" cy="821267"/>
          </a:xfrm>
          <a:prstGeom prst="curvedConnector3">
            <a:avLst/>
          </a:prstGeom>
          <a:ln>
            <a:solidFill>
              <a:srgbClr val="4070FF"/>
            </a:solidFill>
          </a:ln>
        </p:spPr>
        <p:style>
          <a:lnRef idx="3">
            <a:schemeClr val="dk1"/>
          </a:lnRef>
          <a:fillRef idx="0">
            <a:schemeClr val="dk1"/>
          </a:fillRef>
          <a:effectRef idx="2">
            <a:schemeClr val="dk1"/>
          </a:effectRef>
          <a:fontRef idx="minor">
            <a:schemeClr val="tx1"/>
          </a:fontRef>
        </p:style>
      </p:cxnSp>
      <p:cxnSp>
        <p:nvCxnSpPr>
          <p:cNvPr id="16" name="Connector: Curved 14">
            <a:extLst>
              <a:ext uri="{FF2B5EF4-FFF2-40B4-BE49-F238E27FC236}">
                <a16:creationId xmlns:a16="http://schemas.microsoft.com/office/drawing/2014/main" id="{FDD7B153-6151-DABE-E99B-55D1A94930BD}"/>
              </a:ext>
            </a:extLst>
          </p:cNvPr>
          <p:cNvCxnSpPr/>
          <p:nvPr/>
        </p:nvCxnSpPr>
        <p:spPr>
          <a:xfrm flipH="1">
            <a:off x="5636684" y="4019550"/>
            <a:ext cx="414866" cy="939800"/>
          </a:xfrm>
          <a:prstGeom prst="curvedConnector3">
            <a:avLst/>
          </a:prstGeom>
          <a:ln>
            <a:solidFill>
              <a:srgbClr val="FF4019"/>
            </a:solidFill>
          </a:ln>
        </p:spPr>
        <p:style>
          <a:lnRef idx="3">
            <a:schemeClr val="dk1"/>
          </a:lnRef>
          <a:fillRef idx="0">
            <a:schemeClr val="dk1"/>
          </a:fillRef>
          <a:effectRef idx="2">
            <a:schemeClr val="dk1"/>
          </a:effectRef>
          <a:fontRef idx="minor">
            <a:schemeClr val="tx1"/>
          </a:fontRef>
        </p:style>
      </p:cxnSp>
      <p:cxnSp>
        <p:nvCxnSpPr>
          <p:cNvPr id="17" name="Connector: Curved 15">
            <a:extLst>
              <a:ext uri="{FF2B5EF4-FFF2-40B4-BE49-F238E27FC236}">
                <a16:creationId xmlns:a16="http://schemas.microsoft.com/office/drawing/2014/main" id="{548CDFCA-C0D5-8EFF-61C0-3726365D36D4}"/>
              </a:ext>
            </a:extLst>
          </p:cNvPr>
          <p:cNvCxnSpPr/>
          <p:nvPr/>
        </p:nvCxnSpPr>
        <p:spPr>
          <a:xfrm>
            <a:off x="6643158" y="3662891"/>
            <a:ext cx="541867" cy="1481666"/>
          </a:xfrm>
          <a:prstGeom prst="curvedConnector3">
            <a:avLst/>
          </a:prstGeom>
          <a:ln>
            <a:solidFill>
              <a:srgbClr val="FFA902"/>
            </a:solidFill>
          </a:ln>
        </p:spPr>
        <p:style>
          <a:lnRef idx="3">
            <a:schemeClr val="dk1"/>
          </a:lnRef>
          <a:fillRef idx="0">
            <a:schemeClr val="dk1"/>
          </a:fillRef>
          <a:effectRef idx="2">
            <a:schemeClr val="dk1"/>
          </a:effectRef>
          <a:fontRef idx="minor">
            <a:schemeClr val="tx1"/>
          </a:fontRef>
        </p:style>
      </p:cxnSp>
      <p:pic>
        <p:nvPicPr>
          <p:cNvPr id="18" name="Picture 16">
            <a:extLst>
              <a:ext uri="{FF2B5EF4-FFF2-40B4-BE49-F238E27FC236}">
                <a16:creationId xmlns:a16="http://schemas.microsoft.com/office/drawing/2014/main" id="{0A856597-AA04-F285-EE1F-0D6B19033E62}"/>
              </a:ext>
            </a:extLst>
          </p:cNvPr>
          <p:cNvPicPr>
            <a:picLocks noChangeAspect="1"/>
          </p:cNvPicPr>
          <p:nvPr/>
        </p:nvPicPr>
        <p:blipFill>
          <a:blip r:embed="rId6"/>
          <a:stretch>
            <a:fillRect/>
          </a:stretch>
        </p:blipFill>
        <p:spPr>
          <a:xfrm>
            <a:off x="5428721" y="3274483"/>
            <a:ext cx="1190626" cy="715434"/>
          </a:xfrm>
          <a:prstGeom prst="rect">
            <a:avLst/>
          </a:prstGeom>
        </p:spPr>
      </p:pic>
      <p:sp>
        <p:nvSpPr>
          <p:cNvPr id="3" name="Tijdelijke aanduiding voor voettekst 2"/>
          <p:cNvSpPr>
            <a:spLocks noGrp="1"/>
          </p:cNvSpPr>
          <p:nvPr>
            <p:ph type="ftr" sz="quarter" idx="12"/>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r>
              <a:rPr lang="nl-NL"/>
              <a:t>Versie 1</a:t>
            </a:r>
          </a:p>
        </p:txBody>
      </p:sp>
      <p:sp>
        <p:nvSpPr>
          <p:cNvPr id="4" name="Tijdelijke aanduiding voor dianummer 3"/>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FE63E531-1C3B-364E-9A80-B8838FF23FE5}" type="slidenum">
              <a:rPr lang="nl-NL" smtClean="0"/>
              <a:pPr/>
              <a:t>25</a:t>
            </a:fld>
            <a:endParaRPr lang="nl-NL"/>
          </a:p>
        </p:txBody>
      </p:sp>
      <p:sp>
        <p:nvSpPr>
          <p:cNvPr id="5" name="Titel 4"/>
          <p:cNvSpPr>
            <a:spLocks noGrp="1"/>
          </p:cNvSpPr>
          <p:nvPr>
            <p:ph type="title"/>
          </p:nvPr>
        </p:nvSpPr>
        <p:spPr>
          <a:xfrm>
            <a:off x="4520830" y="1241008"/>
            <a:ext cx="6999169" cy="861283"/>
          </a:xfrm>
        </p:spPr>
        <p:txBody>
          <a:bodyPr>
            <a:normAutofit fontScale="9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br>
              <a:rPr lang="nl-NL"/>
            </a:br>
            <a:endParaRPr lang="nl-NL"/>
          </a:p>
        </p:txBody>
      </p:sp>
      <p:sp>
        <p:nvSpPr>
          <p:cNvPr id="8" name="Titel 4">
            <a:extLst>
              <a:ext uri="{FF2B5EF4-FFF2-40B4-BE49-F238E27FC236}">
                <a16:creationId xmlns:a16="http://schemas.microsoft.com/office/drawing/2014/main" id="{1E0FB831-8EEE-FF34-581A-C1746F3C7024}"/>
              </a:ext>
            </a:extLst>
          </p:cNvPr>
          <p:cNvSpPr txBox="1">
            <a:spLocks/>
          </p:cNvSpPr>
          <p:nvPr/>
        </p:nvSpPr>
        <p:spPr>
          <a:xfrm>
            <a:off x="1248001" y="117156"/>
            <a:ext cx="9876089" cy="420125"/>
          </a:xfrm>
          <a:prstGeom prst="rect">
            <a:avLst/>
          </a:prstGeom>
        </p:spPr>
        <p:txBody>
          <a:bodyPr vert="horz" lIns="0" tIns="0" rIns="0" bIns="0" anchor="t"/>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algn="ctr"/>
            <a:r>
              <a:rPr lang="nl-NL" sz="3200">
                <a:solidFill>
                  <a:schemeClr val="bg1"/>
                </a:solidFill>
                <a:latin typeface="Arial"/>
                <a:cs typeface="Arial"/>
              </a:rPr>
              <a:t>| UC-0166 | Bezoekerstelling Atrium</a:t>
            </a:r>
            <a:endParaRPr lang="nl-NL">
              <a:solidFill>
                <a:schemeClr val="bg1"/>
              </a:solidFill>
            </a:endParaRPr>
          </a:p>
        </p:txBody>
      </p:sp>
      <p:pic>
        <p:nvPicPr>
          <p:cNvPr id="26" name="Afbeelding 25" descr="Afbeelding met schermopname, tekst, Lettertype, Graphics&#10;&#10;Automatisch gegenereerde beschrijving">
            <a:extLst>
              <a:ext uri="{FF2B5EF4-FFF2-40B4-BE49-F238E27FC236}">
                <a16:creationId xmlns:a16="http://schemas.microsoft.com/office/drawing/2014/main" id="{DDE79304-55EC-3AC0-DA18-C8780C1FA82E}"/>
              </a:ext>
            </a:extLst>
          </p:cNvPr>
          <p:cNvPicPr>
            <a:picLocks noChangeAspect="1"/>
          </p:cNvPicPr>
          <p:nvPr/>
        </p:nvPicPr>
        <p:blipFill>
          <a:blip r:embed="rId7"/>
          <a:stretch>
            <a:fillRect/>
          </a:stretch>
        </p:blipFill>
        <p:spPr>
          <a:xfrm>
            <a:off x="156072" y="127250"/>
            <a:ext cx="1744338" cy="842419"/>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2C8531CC-4629-89A8-B45F-6A58B8A2016E}"/>
              </a:ext>
            </a:extLst>
          </p:cNvPr>
          <p:cNvPicPr>
            <a:picLocks noChangeAspect="1"/>
          </p:cNvPicPr>
          <p:nvPr/>
        </p:nvPicPr>
        <p:blipFill>
          <a:blip r:embed="rId8"/>
          <a:stretch>
            <a:fillRect/>
          </a:stretch>
        </p:blipFill>
        <p:spPr>
          <a:xfrm>
            <a:off x="155697" y="1244478"/>
            <a:ext cx="1740145" cy="3231906"/>
          </a:xfrm>
          <a:prstGeom prst="rect">
            <a:avLst/>
          </a:prstGeom>
        </p:spPr>
      </p:pic>
      <p:sp>
        <p:nvSpPr>
          <p:cNvPr id="9" name="Rechthoek 8">
            <a:extLst>
              <a:ext uri="{FF2B5EF4-FFF2-40B4-BE49-F238E27FC236}">
                <a16:creationId xmlns:a16="http://schemas.microsoft.com/office/drawing/2014/main" id="{695614C4-494E-7C0E-AE58-4452AA60010F}"/>
              </a:ext>
            </a:extLst>
          </p:cNvPr>
          <p:cNvSpPr/>
          <p:nvPr/>
        </p:nvSpPr>
        <p:spPr>
          <a:xfrm>
            <a:off x="143977" y="1890583"/>
            <a:ext cx="1741065" cy="7083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a:p>
        </p:txBody>
      </p:sp>
    </p:spTree>
    <p:extLst>
      <p:ext uri="{BB962C8B-B14F-4D97-AF65-F5344CB8AC3E}">
        <p14:creationId xmlns:p14="http://schemas.microsoft.com/office/powerpoint/2010/main" val="1057323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Afbeelding 6" descr="Afbeelding met tekst, schermopname, Lettertype, nummer&#10;&#10;Automatisch gegenereerde beschrijving">
            <a:extLst>
              <a:ext uri="{FF2B5EF4-FFF2-40B4-BE49-F238E27FC236}">
                <a16:creationId xmlns:a16="http://schemas.microsoft.com/office/drawing/2014/main" id="{789A08DF-FC2B-4DC4-80AD-6A24460C89EF}"/>
              </a:ext>
            </a:extLst>
          </p:cNvPr>
          <p:cNvPicPr>
            <a:picLocks noChangeAspect="1"/>
          </p:cNvPicPr>
          <p:nvPr/>
        </p:nvPicPr>
        <p:blipFill>
          <a:blip r:embed="rId2"/>
          <a:stretch>
            <a:fillRect/>
          </a:stretch>
        </p:blipFill>
        <p:spPr>
          <a:xfrm>
            <a:off x="943848" y="1322917"/>
            <a:ext cx="2366803" cy="3926417"/>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26</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Probleemanalyse </a:t>
            </a:r>
            <a:endParaRPr lang="nl-NL"/>
          </a:p>
          <a:p>
            <a:r>
              <a:rPr lang="nl-NL">
                <a:latin typeface="Arial"/>
                <a:cs typeface="Arial"/>
              </a:rPr>
              <a:t>Situationele verdieping</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Sans-Serif"/>
              <a:buChar char="-"/>
            </a:pPr>
            <a:r>
              <a:rPr lang="nl-NL">
                <a:solidFill>
                  <a:srgbClr val="333333"/>
                </a:solidFill>
                <a:latin typeface="Arial"/>
                <a:cs typeface="Arial"/>
              </a:rPr>
              <a:t>KIES EEN PAAR VORMEN OM UIT TE LICHTEN</a:t>
            </a:r>
            <a:endParaRPr lang="nl-NL"/>
          </a:p>
          <a:p>
            <a:pPr marL="608965" lvl="1" indent="-239395">
              <a:lnSpc>
                <a:spcPct val="100000"/>
              </a:lnSpc>
              <a:buFont typeface="Courier New"/>
              <a:buChar char="o"/>
            </a:pPr>
            <a:r>
              <a:rPr lang="nl-NL">
                <a:solidFill>
                  <a:srgbClr val="333333"/>
                </a:solidFill>
                <a:latin typeface="Arial"/>
                <a:cs typeface="Arial"/>
              </a:rPr>
              <a:t>Voorstel: User </a:t>
            </a:r>
            <a:r>
              <a:rPr lang="nl-NL" err="1">
                <a:solidFill>
                  <a:srgbClr val="333333"/>
                </a:solidFill>
                <a:latin typeface="Arial"/>
                <a:cs typeface="Arial"/>
              </a:rPr>
              <a:t>experience</a:t>
            </a:r>
            <a:r>
              <a:rPr lang="nl-NL">
                <a:solidFill>
                  <a:srgbClr val="333333"/>
                </a:solidFill>
                <a:latin typeface="Arial"/>
                <a:cs typeface="Arial"/>
              </a:rPr>
              <a:t> analyse, co-</a:t>
            </a:r>
            <a:r>
              <a:rPr lang="nl-NL" err="1">
                <a:solidFill>
                  <a:srgbClr val="333333"/>
                </a:solidFill>
                <a:latin typeface="Arial"/>
                <a:cs typeface="Arial"/>
              </a:rPr>
              <a:t>sensing</a:t>
            </a:r>
            <a:r>
              <a:rPr lang="nl-NL">
                <a:solidFill>
                  <a:srgbClr val="333333"/>
                </a:solidFill>
                <a:latin typeface="Arial"/>
                <a:cs typeface="Arial"/>
              </a:rPr>
              <a:t>? </a:t>
            </a:r>
            <a:r>
              <a:rPr lang="nl-NL" err="1">
                <a:solidFill>
                  <a:srgbClr val="333333"/>
                </a:solidFill>
                <a:latin typeface="Arial"/>
                <a:cs typeface="Arial"/>
              </a:rPr>
              <a:t>D.m.v</a:t>
            </a:r>
            <a:r>
              <a:rPr lang="nl-NL">
                <a:solidFill>
                  <a:srgbClr val="333333"/>
                </a:solidFill>
                <a:latin typeface="Arial"/>
                <a:cs typeface="Arial"/>
              </a:rPr>
              <a:t> </a:t>
            </a:r>
            <a:r>
              <a:rPr lang="nl-NL" err="1">
                <a:solidFill>
                  <a:srgbClr val="333333"/>
                </a:solidFill>
                <a:latin typeface="Arial"/>
                <a:cs typeface="Arial"/>
              </a:rPr>
              <a:t>monday</a:t>
            </a:r>
            <a:r>
              <a:rPr lang="nl-NL">
                <a:solidFill>
                  <a:srgbClr val="333333"/>
                </a:solidFill>
                <a:latin typeface="Arial"/>
                <a:cs typeface="Arial"/>
              </a:rPr>
              <a:t> linkjes</a:t>
            </a:r>
          </a:p>
          <a:p>
            <a:pPr marL="608965" lvl="1" indent="-239395">
              <a:lnSpc>
                <a:spcPct val="100000"/>
              </a:lnSpc>
              <a:buFont typeface="Courier New"/>
              <a:buChar char="o"/>
            </a:pPr>
            <a:r>
              <a:rPr lang="nl-NL">
                <a:solidFill>
                  <a:srgbClr val="333333"/>
                </a:solidFill>
                <a:latin typeface="Arial"/>
                <a:cs typeface="Arial"/>
              </a:rPr>
              <a:t>Verdieping op maat ook uitleggen, elke fase heeft verdieping op maat.</a:t>
            </a:r>
          </a:p>
        </p:txBody>
      </p:sp>
    </p:spTree>
    <p:extLst>
      <p:ext uri="{BB962C8B-B14F-4D97-AF65-F5344CB8AC3E}">
        <p14:creationId xmlns:p14="http://schemas.microsoft.com/office/powerpoint/2010/main" val="400130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schermopname, nummer, Afdrukken&#10;&#10;Automatisch gegenereerde beschrijving">
            <a:extLst>
              <a:ext uri="{FF2B5EF4-FFF2-40B4-BE49-F238E27FC236}">
                <a16:creationId xmlns:a16="http://schemas.microsoft.com/office/drawing/2014/main" id="{C046DFFA-B349-3DFB-A526-21E1478C69B6}"/>
              </a:ext>
            </a:extLst>
          </p:cNvPr>
          <p:cNvPicPr>
            <a:picLocks noChangeAspect="1"/>
          </p:cNvPicPr>
          <p:nvPr/>
        </p:nvPicPr>
        <p:blipFill>
          <a:blip r:embed="rId2"/>
          <a:srcRect l="51" t="4007" r="134" b="174"/>
          <a:stretch/>
        </p:blipFill>
        <p:spPr>
          <a:xfrm>
            <a:off x="2923819" y="831851"/>
            <a:ext cx="5683521" cy="5818811"/>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27</a:t>
            </a:fld>
            <a:endParaRPr lang="en-US" sz="1200">
              <a:solidFill>
                <a:schemeClr val="tx1">
                  <a:tint val="75000"/>
                </a:schemeClr>
              </a:solidFill>
              <a:latin typeface="+mn-lt"/>
              <a:cs typeface="+mn-cs"/>
            </a:endParaRPr>
          </a:p>
        </p:txBody>
      </p:sp>
      <p:sp>
        <p:nvSpPr>
          <p:cNvPr id="6" name="Titel 4">
            <a:extLst>
              <a:ext uri="{FF2B5EF4-FFF2-40B4-BE49-F238E27FC236}">
                <a16:creationId xmlns:a16="http://schemas.microsoft.com/office/drawing/2014/main" id="{7EA47D3C-66DC-F2FD-4383-4CC7181687FE}"/>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err="1">
                <a:latin typeface="+mj-lt"/>
                <a:ea typeface="+mj-ea"/>
                <a:cs typeface="+mj-cs"/>
              </a:rPr>
              <a:t>Ideevorming</a:t>
            </a:r>
            <a:endParaRPr lang="nl-NL" err="1">
              <a:ea typeface="+mj-ea"/>
            </a:endParaRPr>
          </a:p>
        </p:txBody>
      </p:sp>
      <p:sp>
        <p:nvSpPr>
          <p:cNvPr id="11" name="Tijdelijke aanduiding voor tekst 5">
            <a:extLst>
              <a:ext uri="{FF2B5EF4-FFF2-40B4-BE49-F238E27FC236}">
                <a16:creationId xmlns:a16="http://schemas.microsoft.com/office/drawing/2014/main" id="{6CC98037-29E1-8DD2-0C72-CE3DCDEDB021}"/>
              </a:ext>
            </a:extLst>
          </p:cNvPr>
          <p:cNvSpPr txBox="1">
            <a:spLocks/>
          </p:cNvSpPr>
          <p:nvPr/>
        </p:nvSpPr>
        <p:spPr>
          <a:xfrm>
            <a:off x="7868450" y="4809948"/>
            <a:ext cx="3485350" cy="1259243"/>
          </a:xfrm>
          <a:prstGeom prst="rect">
            <a:avLst/>
          </a:prstGeom>
        </p:spPr>
        <p:txBody>
          <a:bodyPr vert="horz" lIns="91440" tIns="45720" rIns="91440" bIns="45720" rtlCol="0" anchor="t">
            <a:normAutofit/>
          </a:bodyPr>
          <a:lstStyle>
            <a:defPPr>
              <a:defRPr lang="en-US"/>
            </a:defPPr>
            <a:lvl1pPr marL="23999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1pPr>
            <a:lvl2pPr marL="609585"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2pPr>
            <a:lvl3pPr marL="1219170"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3pPr>
            <a:lvl4pPr marL="182875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4pPr>
            <a:lvl5pPr marL="2438339"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5pPr>
            <a:lvl6pPr marL="3047924"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6pPr>
            <a:lvl7pPr marL="3657509"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7pPr>
            <a:lvl8pPr marL="4267093"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8pPr>
            <a:lvl9pPr marL="4876678"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a:latin typeface="+mn-lt"/>
                <a:cs typeface="+mn-cs"/>
              </a:rPr>
              <a:t>-</a:t>
            </a:r>
            <a:endParaRPr lang="nl-NL"/>
          </a:p>
        </p:txBody>
      </p:sp>
      <p:sp>
        <p:nvSpPr>
          <p:cNvPr id="5" name="Rechthoek 4">
            <a:extLst>
              <a:ext uri="{FF2B5EF4-FFF2-40B4-BE49-F238E27FC236}">
                <a16:creationId xmlns:a16="http://schemas.microsoft.com/office/drawing/2014/main" id="{D28DD165-D206-CC43-025E-9625CF78D236}"/>
              </a:ext>
            </a:extLst>
          </p:cNvPr>
          <p:cNvSpPr/>
          <p:nvPr/>
        </p:nvSpPr>
        <p:spPr>
          <a:xfrm>
            <a:off x="4456094" y="929293"/>
            <a:ext cx="671722" cy="53295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41764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2"/>
          <a:stretch>
            <a:fillRect/>
          </a:stretch>
        </p:blipFill>
        <p:spPr>
          <a:xfrm>
            <a:off x="0" y="717971"/>
            <a:ext cx="12192000" cy="6119794"/>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6F8A4542-5AF5-77FD-6EE2-7D9A19DA1AB6}"/>
              </a:ext>
            </a:extLst>
          </p:cNvPr>
          <p:cNvPicPr>
            <a:picLocks noChangeAspect="1"/>
          </p:cNvPicPr>
          <p:nvPr/>
        </p:nvPicPr>
        <p:blipFill>
          <a:blip r:embed="rId3"/>
          <a:stretch>
            <a:fillRect/>
          </a:stretch>
        </p:blipFill>
        <p:spPr>
          <a:xfrm>
            <a:off x="1006475" y="1309688"/>
            <a:ext cx="2315634" cy="2555875"/>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28</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Ideevorming</a:t>
            </a:r>
            <a:endParaRPr lang="nl-NL"/>
          </a:p>
          <a:p>
            <a:r>
              <a:rPr lang="nl-NL">
                <a:latin typeface="Arial"/>
                <a:cs typeface="Arial"/>
              </a:rPr>
              <a:t>Functie</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00000"/>
              </a:lnSpc>
              <a:buNone/>
            </a:pPr>
            <a:r>
              <a:rPr lang="nl-NL" i="1">
                <a:solidFill>
                  <a:srgbClr val="333333"/>
                </a:solidFill>
                <a:latin typeface="Arial"/>
                <a:cs typeface="Arial"/>
              </a:rPr>
              <a:t>Genereer zoveel mogelijk ideeën en oplossingsrichtingen. Kies de oplossing met de meeste potentie.</a:t>
            </a:r>
            <a:endParaRPr lang="nl-NL"/>
          </a:p>
          <a:p>
            <a:pPr marL="0" indent="0">
              <a:lnSpc>
                <a:spcPct val="100000"/>
              </a:lnSpc>
              <a:buNone/>
            </a:pPr>
            <a:endParaRPr lang="nl-NL">
              <a:solidFill>
                <a:srgbClr val="333333"/>
              </a:solidFill>
            </a:endParaRPr>
          </a:p>
          <a:p>
            <a:pPr marL="0" indent="0">
              <a:lnSpc>
                <a:spcPct val="100000"/>
              </a:lnSpc>
              <a:buNone/>
            </a:pPr>
            <a:r>
              <a:rPr lang="nl-NL">
                <a:solidFill>
                  <a:srgbClr val="333333"/>
                </a:solidFill>
                <a:latin typeface="Arial"/>
                <a:cs typeface="Arial"/>
              </a:rPr>
              <a:t>Tijd om unieke, innovatieve ideeën te genereren samen met je stakeholders, concreet genoeg uitgewerkt zodat we in de volgende fase kunnen testen d.m.v. prototyping of we onze ideeën kunnen verbeteren of moeten schrappen en een stapje terug zetten.</a:t>
            </a:r>
            <a:endParaRPr lang="nl-NL">
              <a:solidFill>
                <a:srgbClr val="333333"/>
              </a:solidFill>
            </a:endParaRPr>
          </a:p>
          <a:p>
            <a:pPr marL="239395" indent="-239395">
              <a:lnSpc>
                <a:spcPct val="100000"/>
              </a:lnSpc>
              <a:buFont typeface="Calibri"/>
              <a:buChar char="-"/>
            </a:pPr>
            <a:endParaRPr lang="nl-NL"/>
          </a:p>
        </p:txBody>
      </p:sp>
      <p:pic>
        <p:nvPicPr>
          <p:cNvPr id="16" name="Afbeelding 15">
            <a:extLst>
              <a:ext uri="{FF2B5EF4-FFF2-40B4-BE49-F238E27FC236}">
                <a16:creationId xmlns:a16="http://schemas.microsoft.com/office/drawing/2014/main" id="{16D1AA68-3CD6-1E09-47B8-C55FB9060696}"/>
              </a:ext>
            </a:extLst>
          </p:cNvPr>
          <p:cNvPicPr>
            <a:picLocks noChangeAspect="1"/>
          </p:cNvPicPr>
          <p:nvPr/>
        </p:nvPicPr>
        <p:blipFill>
          <a:blip r:embed="rId4"/>
          <a:srcRect t="44352" r="-518" b="-178"/>
          <a:stretch/>
        </p:blipFill>
        <p:spPr>
          <a:xfrm>
            <a:off x="282" y="6266205"/>
            <a:ext cx="4295440" cy="6940577"/>
          </a:xfrm>
          <a:prstGeom prst="rect">
            <a:avLst/>
          </a:prstGeom>
        </p:spPr>
      </p:pic>
    </p:spTree>
    <p:extLst>
      <p:ext uri="{BB962C8B-B14F-4D97-AF65-F5344CB8AC3E}">
        <p14:creationId xmlns:p14="http://schemas.microsoft.com/office/powerpoint/2010/main" val="2749771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schermopname, Lettertype, nummer&#10;&#10;Automatisch gegenereerde beschrijving">
            <a:extLst>
              <a:ext uri="{FF2B5EF4-FFF2-40B4-BE49-F238E27FC236}">
                <a16:creationId xmlns:a16="http://schemas.microsoft.com/office/drawing/2014/main" id="{BEE8826E-E556-3BFC-AE49-A3A8031D4908}"/>
              </a:ext>
            </a:extLst>
          </p:cNvPr>
          <p:cNvPicPr>
            <a:picLocks noChangeAspect="1"/>
          </p:cNvPicPr>
          <p:nvPr/>
        </p:nvPicPr>
        <p:blipFill>
          <a:blip r:embed="rId2"/>
          <a:stretch>
            <a:fillRect/>
          </a:stretch>
        </p:blipFill>
        <p:spPr>
          <a:xfrm>
            <a:off x="980546" y="1354138"/>
            <a:ext cx="2325159" cy="3377142"/>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29</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Ideevorming</a:t>
            </a:r>
            <a:endParaRPr lang="nl-NL"/>
          </a:p>
          <a:p>
            <a:r>
              <a:rPr lang="nl-NL">
                <a:latin typeface="Arial"/>
                <a:cs typeface="Arial"/>
              </a:rPr>
              <a:t>Stappen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00000"/>
              </a:lnSpc>
              <a:buNone/>
            </a:pPr>
            <a:r>
              <a:rPr lang="nl-NL" sz="2000">
                <a:solidFill>
                  <a:srgbClr val="333333"/>
                </a:solidFill>
                <a:latin typeface="Arial"/>
                <a:cs typeface="Arial"/>
              </a:rPr>
              <a:t>Voorbereiding – Zorg dat je administratie op orde is.</a:t>
            </a:r>
            <a:endParaRPr lang="nl-NL" sz="2000">
              <a:solidFill>
                <a:srgbClr val="000000"/>
              </a:solidFill>
              <a:latin typeface="Arial"/>
              <a:cs typeface="Arial"/>
            </a:endParaRPr>
          </a:p>
          <a:p>
            <a:pPr marL="0" indent="0">
              <a:lnSpc>
                <a:spcPct val="100000"/>
              </a:lnSpc>
              <a:buNone/>
            </a:pPr>
            <a:r>
              <a:rPr lang="nl-NL" sz="2000">
                <a:solidFill>
                  <a:srgbClr val="333333"/>
                </a:solidFill>
                <a:latin typeface="Arial"/>
                <a:cs typeface="Arial"/>
              </a:rPr>
              <a:t>Generieke stappen / Design sessie – Denk aan een sessie waarin je samenkomt met stakeholders en eindgebruikers om ideeën te genereren </a:t>
            </a:r>
            <a:r>
              <a:rPr lang="nl-NL" sz="2000" err="1">
                <a:solidFill>
                  <a:srgbClr val="333333"/>
                </a:solidFill>
                <a:latin typeface="Arial"/>
                <a:cs typeface="Arial"/>
              </a:rPr>
              <a:t>gebasseerd</a:t>
            </a:r>
            <a:r>
              <a:rPr lang="nl-NL" sz="2000">
                <a:solidFill>
                  <a:srgbClr val="333333"/>
                </a:solidFill>
                <a:latin typeface="Arial"/>
                <a:cs typeface="Arial"/>
              </a:rPr>
              <a:t> op je probleemstelling.</a:t>
            </a:r>
          </a:p>
          <a:p>
            <a:pPr marL="0" indent="0">
              <a:lnSpc>
                <a:spcPct val="100000"/>
              </a:lnSpc>
              <a:buNone/>
            </a:pPr>
            <a:r>
              <a:rPr lang="nl-NL" sz="2000">
                <a:solidFill>
                  <a:srgbClr val="333333"/>
                </a:solidFill>
                <a:latin typeface="Arial"/>
                <a:cs typeface="Arial"/>
              </a:rPr>
              <a:t>Situationele verdieping – Is er iets extra's nodig dat in de context van deze </a:t>
            </a:r>
            <a:r>
              <a:rPr lang="nl-NL" sz="2000" err="1">
                <a:solidFill>
                  <a:srgbClr val="333333"/>
                </a:solidFill>
                <a:latin typeface="Arial"/>
                <a:cs typeface="Arial"/>
              </a:rPr>
              <a:t>usecase</a:t>
            </a:r>
            <a:r>
              <a:rPr lang="nl-NL" sz="2000">
                <a:solidFill>
                  <a:srgbClr val="333333"/>
                </a:solidFill>
                <a:latin typeface="Arial"/>
                <a:cs typeface="Arial"/>
              </a:rPr>
              <a:t> kan helpen?</a:t>
            </a:r>
            <a:endParaRPr lang="en-US" sz="2000">
              <a:solidFill>
                <a:srgbClr val="000000"/>
              </a:solidFill>
              <a:latin typeface="Arial"/>
              <a:cs typeface="Arial"/>
            </a:endParaRPr>
          </a:p>
          <a:p>
            <a:pPr marL="0" indent="0">
              <a:lnSpc>
                <a:spcPct val="100000"/>
              </a:lnSpc>
              <a:buNone/>
            </a:pPr>
            <a:r>
              <a:rPr lang="nl-NL" sz="2000" err="1">
                <a:solidFill>
                  <a:srgbClr val="333333"/>
                </a:solidFill>
                <a:latin typeface="Arial"/>
                <a:cs typeface="Arial"/>
              </a:rPr>
              <a:t>Raportage</a:t>
            </a:r>
            <a:r>
              <a:rPr lang="nl-NL" sz="2000">
                <a:solidFill>
                  <a:srgbClr val="333333"/>
                </a:solidFill>
                <a:latin typeface="Arial"/>
                <a:cs typeface="Arial"/>
              </a:rPr>
              <a:t> – Wat hebben we geleerd en besloten?</a:t>
            </a:r>
            <a:endParaRPr lang="en-US" sz="2000">
              <a:solidFill>
                <a:srgbClr val="000000"/>
              </a:solidFill>
              <a:latin typeface="Arial"/>
              <a:cs typeface="Arial"/>
            </a:endParaRPr>
          </a:p>
          <a:p>
            <a:pPr marL="0" indent="0">
              <a:lnSpc>
                <a:spcPct val="100000"/>
              </a:lnSpc>
              <a:buNone/>
            </a:pPr>
            <a:r>
              <a:rPr lang="nl-NL" sz="2000">
                <a:solidFill>
                  <a:srgbClr val="333333"/>
                </a:solidFill>
                <a:latin typeface="Arial"/>
                <a:cs typeface="Arial"/>
              </a:rPr>
              <a:t>Afronding fase – </a:t>
            </a:r>
            <a:r>
              <a:rPr lang="nl-NL" sz="2000" err="1">
                <a:solidFill>
                  <a:srgbClr val="333333"/>
                </a:solidFill>
                <a:latin typeface="Arial"/>
                <a:cs typeface="Arial"/>
              </a:rPr>
              <a:t>Redo</a:t>
            </a:r>
            <a:r>
              <a:rPr lang="nl-NL" sz="2000">
                <a:solidFill>
                  <a:srgbClr val="333333"/>
                </a:solidFill>
                <a:latin typeface="Arial"/>
                <a:cs typeface="Arial"/>
              </a:rPr>
              <a:t>, Stop or Go?</a:t>
            </a:r>
            <a:endParaRPr lang="en-US" sz="2000">
              <a:solidFill>
                <a:srgbClr val="000000"/>
              </a:solidFill>
              <a:latin typeface="Arial"/>
              <a:cs typeface="Arial"/>
            </a:endParaRPr>
          </a:p>
          <a:p>
            <a:pPr marL="0" indent="0">
              <a:lnSpc>
                <a:spcPct val="100000"/>
              </a:lnSpc>
              <a:buNone/>
            </a:pPr>
            <a:endParaRPr lang="nl-NL" sz="2000"/>
          </a:p>
          <a:p>
            <a:pPr marL="0" indent="0">
              <a:lnSpc>
                <a:spcPct val="100000"/>
              </a:lnSpc>
              <a:buNone/>
            </a:pPr>
            <a:endParaRPr lang="nl-NL" sz="2000">
              <a:solidFill>
                <a:srgbClr val="000000"/>
              </a:solidFill>
            </a:endParaRPr>
          </a:p>
          <a:p>
            <a:pPr marL="0" indent="0">
              <a:lnSpc>
                <a:spcPct val="100000"/>
              </a:lnSpc>
              <a:buNone/>
            </a:pPr>
            <a:endParaRPr lang="nl-NL">
              <a:solidFill>
                <a:srgbClr val="333333"/>
              </a:solidFill>
            </a:endParaRPr>
          </a:p>
        </p:txBody>
      </p:sp>
      <p:pic>
        <p:nvPicPr>
          <p:cNvPr id="7" name="Afbeelding 6" descr="Afbeelding met tekst, schermopname, Lettertype, ontwerp&#10;&#10;Automatisch gegenereerde beschrijving">
            <a:extLst>
              <a:ext uri="{FF2B5EF4-FFF2-40B4-BE49-F238E27FC236}">
                <a16:creationId xmlns:a16="http://schemas.microsoft.com/office/drawing/2014/main" id="{65042B8B-E69D-0DF5-5DE0-AF9EB8C61348}"/>
              </a:ext>
            </a:extLst>
          </p:cNvPr>
          <p:cNvPicPr>
            <a:picLocks noChangeAspect="1"/>
          </p:cNvPicPr>
          <p:nvPr/>
        </p:nvPicPr>
        <p:blipFill>
          <a:blip r:embed="rId4"/>
          <a:srcRect l="-59" t="37313" r="-234" b="-79"/>
          <a:stretch/>
        </p:blipFill>
        <p:spPr>
          <a:xfrm>
            <a:off x="0" y="5516982"/>
            <a:ext cx="4300809" cy="8013553"/>
          </a:xfrm>
          <a:prstGeom prst="rect">
            <a:avLst/>
          </a:prstGeom>
        </p:spPr>
      </p:pic>
    </p:spTree>
    <p:extLst>
      <p:ext uri="{BB962C8B-B14F-4D97-AF65-F5344CB8AC3E}">
        <p14:creationId xmlns:p14="http://schemas.microsoft.com/office/powerpoint/2010/main" val="785762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2">
            <a:extLst>
              <a:ext uri="{FF2B5EF4-FFF2-40B4-BE49-F238E27FC236}">
                <a16:creationId xmlns:a16="http://schemas.microsoft.com/office/drawing/2014/main" id="{735CAC00-0250-D7B6-E022-093EF32D8E93}"/>
              </a:ext>
            </a:extLst>
          </p:cNvPr>
          <p:cNvSpPr txBox="1"/>
          <p:nvPr/>
        </p:nvSpPr>
        <p:spPr>
          <a:xfrm>
            <a:off x="4038599" y="6356347"/>
            <a:ext cx="4114799" cy="365125"/>
          </a:xfrm>
          <a:prstGeom prst="rect">
            <a:avLst/>
          </a:prstGeom>
          <a:noFill/>
          <a:ln cap="flat">
            <a:noFill/>
          </a:ln>
        </p:spPr>
        <p:txBody>
          <a:bodyPr vert="horz" wrap="square" lIns="91440" tIns="45720" rIns="91440" bIns="45720" anchor="ctr" anchorCtr="1" compatLnSpc="1">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914377"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0" i="0" u="none" strike="noStrike" kern="1200" cap="none" spc="0" baseline="0">
                <a:solidFill>
                  <a:srgbClr val="898989"/>
                </a:solidFill>
                <a:uFillTx/>
                <a:latin typeface="Arial"/>
              </a:rPr>
              <a:t>Versie 1 – Eindgesprek</a:t>
            </a:r>
            <a:endParaRPr lang="en-US" sz="1200" b="0" i="0" u="none" strike="noStrike" kern="1200" cap="none" spc="0" baseline="0">
              <a:solidFill>
                <a:srgbClr val="898989"/>
              </a:solidFill>
              <a:uFillTx/>
              <a:latin typeface="Arial"/>
              <a:cs typeface="Arial"/>
            </a:endParaRPr>
          </a:p>
        </p:txBody>
      </p:sp>
      <p:sp>
        <p:nvSpPr>
          <p:cNvPr id="4" name="Tekstvak 6">
            <a:extLst>
              <a:ext uri="{FF2B5EF4-FFF2-40B4-BE49-F238E27FC236}">
                <a16:creationId xmlns:a16="http://schemas.microsoft.com/office/drawing/2014/main" id="{F3CD8071-90BE-4785-8D54-AEA4AC4EEFC4}"/>
              </a:ext>
            </a:extLst>
          </p:cNvPr>
          <p:cNvSpPr txBox="1"/>
          <p:nvPr/>
        </p:nvSpPr>
        <p:spPr>
          <a:xfrm>
            <a:off x="3023933" y="2101509"/>
            <a:ext cx="6244388" cy="3077766"/>
          </a:xfrm>
          <a:prstGeom prst="rect">
            <a:avLst/>
          </a:prstGeom>
          <a:noFill/>
          <a:ln cap="flat">
            <a:noFill/>
          </a:ln>
        </p:spPr>
        <p:txBody>
          <a:bodyPr vert="horz" wrap="square" lIns="121920" tIns="60960" rIns="121920" bIns="60960" anchor="t" anchorCtr="0" compatLnSpc="1">
            <a:sp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sz="9600" b="1" i="0" u="none" strike="noStrike" kern="0" cap="none" spc="0" baseline="0">
                <a:solidFill>
                  <a:srgbClr val="FFFFFF"/>
                </a:solidFill>
                <a:uFillTx/>
                <a:latin typeface="Teko"/>
                <a:ea typeface="Arial"/>
                <a:cs typeface="Arial"/>
              </a:rPr>
              <a:t>Eindgesprek</a:t>
            </a:r>
            <a:r>
              <a:rPr lang="nl-NL" sz="9600" b="0" i="0" u="none" strike="noStrike" kern="0" cap="none" spc="0" baseline="0">
                <a:solidFill>
                  <a:srgbClr val="000000"/>
                </a:solidFill>
                <a:uFillTx/>
                <a:latin typeface="Teko"/>
                <a:ea typeface="Arial"/>
                <a:cs typeface="Teko"/>
              </a:rPr>
              <a:t>​</a:t>
            </a:r>
            <a:endParaRPr lang="nl-NL" sz="1867" b="0" i="0" u="none" strike="noStrike" kern="0" cap="none" spc="0" baseline="0">
              <a:solidFill>
                <a:srgbClr val="000000"/>
              </a:solidFill>
              <a:uFillTx/>
              <a:latin typeface="Arial"/>
              <a:ea typeface="Arial"/>
              <a:cs typeface="Arial"/>
            </a:endParaRPr>
          </a:p>
        </p:txBody>
      </p:sp>
      <p:pic>
        <p:nvPicPr>
          <p:cNvPr id="5" name="Afbeelding 8" descr="Afbeelding met blauw, Elektrisch blauw, water, Azure&#10;&#10;Automatisch gegenereerde beschrijving">
            <a:extLst>
              <a:ext uri="{FF2B5EF4-FFF2-40B4-BE49-F238E27FC236}">
                <a16:creationId xmlns:a16="http://schemas.microsoft.com/office/drawing/2014/main" id="{FD4DB0A2-DFE6-FA8E-315D-23655DDC5DA5}"/>
              </a:ext>
            </a:extLst>
          </p:cNvPr>
          <p:cNvPicPr>
            <a:picLocks noChangeAspect="1"/>
          </p:cNvPicPr>
          <p:nvPr/>
        </p:nvPicPr>
        <p:blipFill>
          <a:blip r:embed="rId3"/>
          <a:srcRect t="-24" b="17293"/>
          <a:stretch>
            <a:fillRect/>
          </a:stretch>
        </p:blipFill>
        <p:spPr>
          <a:xfrm>
            <a:off x="0" y="2669"/>
            <a:ext cx="12192048" cy="6251454"/>
          </a:xfrm>
          <a:prstGeom prst="rect">
            <a:avLst/>
          </a:prstGeom>
          <a:noFill/>
          <a:ln cap="flat">
            <a:noFill/>
          </a:ln>
        </p:spPr>
      </p:pic>
      <p:sp>
        <p:nvSpPr>
          <p:cNvPr id="6" name="Google Shape;70;p15">
            <a:extLst>
              <a:ext uri="{FF2B5EF4-FFF2-40B4-BE49-F238E27FC236}">
                <a16:creationId xmlns:a16="http://schemas.microsoft.com/office/drawing/2014/main" id="{5C08EB2F-CFB7-1999-0896-6324974DEFBF}"/>
              </a:ext>
            </a:extLst>
          </p:cNvPr>
          <p:cNvSpPr txBox="1"/>
          <p:nvPr/>
        </p:nvSpPr>
        <p:spPr>
          <a:xfrm>
            <a:off x="838200" y="1357530"/>
            <a:ext cx="10515600" cy="3510444"/>
          </a:xfrm>
          <a:prstGeom prst="rect">
            <a:avLst/>
          </a:prstGeom>
          <a:noFill/>
          <a:ln cap="flat">
            <a:noFill/>
          </a:ln>
        </p:spPr>
        <p:txBody>
          <a:bodyPr vert="horz" wrap="square" lIns="91427" tIns="45695" rIns="91427" bIns="45695" anchor="t" anchorCtr="0" compatLnSpc="1">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59690">
              <a:lnSpc>
                <a:spcPct val="90000"/>
              </a:lnSpc>
              <a:spcBef>
                <a:spcPts val="1067"/>
              </a:spcBef>
              <a:buClr>
                <a:srgbClr val="000000"/>
              </a:buClr>
              <a:buSzPct val="100000"/>
              <a:defRPr sz="1800" b="0" i="0" u="none" strike="noStrike" kern="0" cap="none" spc="0" baseline="0">
                <a:solidFill>
                  <a:srgbClr val="000000"/>
                </a:solidFill>
                <a:uFillTx/>
              </a:defRPr>
            </a:pPr>
            <a:r>
              <a:rPr lang="nl-NL" sz="2000">
                <a:solidFill>
                  <a:srgbClr val="FFFFFF"/>
                </a:solidFill>
                <a:latin typeface="Arial"/>
                <a:cs typeface="Arial"/>
              </a:rPr>
              <a:t>In dit slide deck leggen we uit hoe ons innovatie proces werkt en nemen we je stap voor stap mee in wat wij denken dat een </a:t>
            </a:r>
            <a:r>
              <a:rPr lang="nl-NL" sz="2000" err="1">
                <a:solidFill>
                  <a:srgbClr val="FFFFFF"/>
                </a:solidFill>
                <a:latin typeface="Arial"/>
                <a:cs typeface="Arial"/>
              </a:rPr>
              <a:t>use</a:t>
            </a:r>
            <a:r>
              <a:rPr lang="nl-NL" sz="2000">
                <a:solidFill>
                  <a:srgbClr val="FFFFFF"/>
                </a:solidFill>
                <a:latin typeface="Arial"/>
                <a:cs typeface="Arial"/>
              </a:rPr>
              <a:t> case manager goed kan gebruiken tijdens het ontwikkelen en begeleiden van innovatie in de gemeentelijke context.</a:t>
            </a:r>
          </a:p>
          <a:p>
            <a:pPr marL="59690">
              <a:lnSpc>
                <a:spcPct val="90000"/>
              </a:lnSpc>
              <a:spcBef>
                <a:spcPts val="1067"/>
              </a:spcBef>
              <a:defRPr sz="1800" b="0" i="0" u="none" strike="noStrike" kern="0" cap="none" spc="0" baseline="0">
                <a:solidFill>
                  <a:srgbClr val="000000"/>
                </a:solidFill>
                <a:uFillTx/>
              </a:defRPr>
            </a:pPr>
            <a:endParaRPr lang="nl-NL" sz="2000">
              <a:solidFill>
                <a:srgbClr val="FFFFFF"/>
              </a:solidFill>
              <a:latin typeface="Arial"/>
              <a:cs typeface="Arial"/>
            </a:endParaRPr>
          </a:p>
          <a:p>
            <a:pPr marL="59690">
              <a:lnSpc>
                <a:spcPct val="90000"/>
              </a:lnSpc>
              <a:spcBef>
                <a:spcPts val="1067"/>
              </a:spcBef>
              <a:defRPr sz="1800" b="0" i="0" u="none" strike="noStrike" kern="0" cap="none" spc="0" baseline="0">
                <a:solidFill>
                  <a:srgbClr val="000000"/>
                </a:solidFill>
                <a:uFillTx/>
              </a:defRPr>
            </a:pPr>
            <a:r>
              <a:rPr lang="nl-NL" sz="2000">
                <a:solidFill>
                  <a:srgbClr val="FFFFFF"/>
                </a:solidFill>
                <a:latin typeface="Arial"/>
                <a:cs typeface="Arial"/>
              </a:rPr>
              <a:t>NOG MEER VERHAAL?</a:t>
            </a:r>
          </a:p>
          <a:p>
            <a:pPr marL="402590" indent="-342900">
              <a:lnSpc>
                <a:spcPct val="90000"/>
              </a:lnSpc>
              <a:spcBef>
                <a:spcPts val="1067"/>
              </a:spcBef>
              <a:buFont typeface="Calibri"/>
              <a:buChar char="-"/>
              <a:defRPr sz="1800" b="0" i="0" u="none" strike="noStrike" kern="0" cap="none" spc="0" baseline="0">
                <a:solidFill>
                  <a:srgbClr val="000000"/>
                </a:solidFill>
                <a:uFillTx/>
              </a:defRPr>
            </a:pPr>
            <a:r>
              <a:rPr lang="nl-NL" sz="2000">
                <a:solidFill>
                  <a:srgbClr val="FFFFFF"/>
                </a:solidFill>
                <a:latin typeface="Arial"/>
                <a:cs typeface="Arial"/>
              </a:rPr>
              <a:t>Hoe is dit proces tot stand gekomen. CIO office.</a:t>
            </a:r>
          </a:p>
        </p:txBody>
      </p:sp>
      <p:sp>
        <p:nvSpPr>
          <p:cNvPr id="7" name="Google Shape;70;p15">
            <a:extLst>
              <a:ext uri="{FF2B5EF4-FFF2-40B4-BE49-F238E27FC236}">
                <a16:creationId xmlns:a16="http://schemas.microsoft.com/office/drawing/2014/main" id="{35FC9665-40A4-DEF8-CAA0-2E90554745B5}"/>
              </a:ext>
            </a:extLst>
          </p:cNvPr>
          <p:cNvSpPr txBox="1"/>
          <p:nvPr/>
        </p:nvSpPr>
        <p:spPr>
          <a:xfrm>
            <a:off x="838200" y="465185"/>
            <a:ext cx="10515600" cy="591336"/>
          </a:xfrm>
          <a:prstGeom prst="rect">
            <a:avLst/>
          </a:prstGeom>
          <a:noFill/>
          <a:ln cap="flat">
            <a:noFill/>
          </a:ln>
        </p:spPr>
        <p:txBody>
          <a:bodyPr vert="horz" wrap="square" lIns="91427" tIns="45695" rIns="91427" bIns="45695" anchor="t" anchorCtr="0" compatLnSpc="1">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a:lnSpc>
                <a:spcPct val="90000"/>
              </a:lnSpc>
              <a:spcBef>
                <a:spcPts val="0"/>
              </a:spcBef>
              <a:spcAft>
                <a:spcPts val="0"/>
              </a:spcAft>
              <a:buNone/>
              <a:tabLst/>
              <a:defRPr sz="1800" b="0" i="0" u="none" strike="noStrike" kern="0" cap="none" spc="0" baseline="0">
                <a:solidFill>
                  <a:srgbClr val="000000"/>
                </a:solidFill>
                <a:uFillTx/>
              </a:defRPr>
            </a:pPr>
            <a:r>
              <a:rPr lang="nl-NL" sz="3200" b="1" kern="0">
                <a:solidFill>
                  <a:srgbClr val="FFFFFF"/>
                </a:solidFill>
                <a:latin typeface="Arial"/>
              </a:rPr>
              <a:t>Inleiding</a:t>
            </a:r>
            <a:endParaRPr lang="nl-NL" sz="3200" b="1">
              <a:solidFill>
                <a:srgbClr val="FFFFFF"/>
              </a:solidFill>
              <a:latin typeface="Arial"/>
              <a:cs typeface="Arial"/>
            </a:endParaRPr>
          </a:p>
        </p:txBody>
      </p:sp>
      <p:sp>
        <p:nvSpPr>
          <p:cNvPr id="9" name="Tijdelijke aanduiding voor dianummer 3">
            <a:extLst>
              <a:ext uri="{FF2B5EF4-FFF2-40B4-BE49-F238E27FC236}">
                <a16:creationId xmlns:a16="http://schemas.microsoft.com/office/drawing/2014/main" id="{9B721BA1-2D33-78B3-7FF8-0BFE92F5668B}"/>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l" defTabSz="812760" rtl="0" eaLnBrk="1" fontAlgn="base" latinLnBrk="0" hangingPunct="1">
              <a:spcBef>
                <a:spcPct val="0"/>
              </a:spcBef>
              <a:spcAft>
                <a:spcPct val="0"/>
              </a:spcAft>
              <a:defRPr sz="1800" kern="1200">
                <a:solidFill>
                  <a:schemeClr val="tx1"/>
                </a:solidFill>
                <a:latin typeface="Arial" charset="0"/>
                <a:ea typeface="+mn-ea"/>
                <a:cs typeface="Arial" charset="0"/>
              </a:defRPr>
            </a:lvl1pPr>
            <a:lvl2pPr marL="812760" algn="l" defTabSz="812760" rtl="0" eaLnBrk="1" fontAlgn="base" latinLnBrk="0" hangingPunct="1">
              <a:spcBef>
                <a:spcPct val="0"/>
              </a:spcBef>
              <a:spcAft>
                <a:spcPct val="0"/>
              </a:spcAft>
              <a:defRPr sz="1800" kern="1200">
                <a:solidFill>
                  <a:schemeClr val="tx1"/>
                </a:solidFill>
                <a:latin typeface="Arial" charset="0"/>
                <a:ea typeface="+mn-ea"/>
                <a:cs typeface="Arial" charset="0"/>
              </a:defRPr>
            </a:lvl2pPr>
            <a:lvl3pPr marL="1625519" algn="l" defTabSz="812760" rtl="0" eaLnBrk="1" fontAlgn="base" latinLnBrk="0" hangingPunct="1">
              <a:spcBef>
                <a:spcPct val="0"/>
              </a:spcBef>
              <a:spcAft>
                <a:spcPct val="0"/>
              </a:spcAft>
              <a:defRPr sz="1800" kern="1200">
                <a:solidFill>
                  <a:schemeClr val="tx1"/>
                </a:solidFill>
                <a:latin typeface="Arial" charset="0"/>
                <a:ea typeface="+mn-ea"/>
                <a:cs typeface="Arial" charset="0"/>
              </a:defRPr>
            </a:lvl3pPr>
            <a:lvl4pPr marL="2438278" algn="l" defTabSz="812760" rtl="0" eaLnBrk="1" fontAlgn="base" latinLnBrk="0" hangingPunct="1">
              <a:spcBef>
                <a:spcPct val="0"/>
              </a:spcBef>
              <a:spcAft>
                <a:spcPct val="0"/>
              </a:spcAft>
              <a:defRPr sz="1800" kern="1200">
                <a:solidFill>
                  <a:schemeClr val="tx1"/>
                </a:solidFill>
                <a:latin typeface="Arial" charset="0"/>
                <a:ea typeface="+mn-ea"/>
                <a:cs typeface="Arial" charset="0"/>
              </a:defRPr>
            </a:lvl4pPr>
            <a:lvl5pPr marL="3251037" algn="l" defTabSz="812760" rtl="0" eaLnBrk="1" fontAlgn="base" latinLnBrk="0" hangingPunct="1">
              <a:spcBef>
                <a:spcPct val="0"/>
              </a:spcBef>
              <a:spcAft>
                <a:spcPct val="0"/>
              </a:spcAft>
              <a:defRPr sz="1800" kern="1200">
                <a:solidFill>
                  <a:schemeClr val="tx1"/>
                </a:solidFill>
                <a:latin typeface="Arial" charset="0"/>
                <a:ea typeface="+mn-ea"/>
                <a:cs typeface="Arial" charset="0"/>
              </a:defRPr>
            </a:lvl5pPr>
            <a:lvl6pPr marL="4063797" algn="l" defTabSz="1625519" rtl="0" eaLnBrk="1" latinLnBrk="0" hangingPunct="1">
              <a:defRPr sz="1800" kern="1200">
                <a:solidFill>
                  <a:schemeClr val="tx1"/>
                </a:solidFill>
                <a:latin typeface="Arial" charset="0"/>
                <a:ea typeface="+mn-ea"/>
                <a:cs typeface="Arial" charset="0"/>
              </a:defRPr>
            </a:lvl6pPr>
            <a:lvl7pPr marL="4876557" algn="l" defTabSz="1625519" rtl="0" eaLnBrk="1" latinLnBrk="0" hangingPunct="1">
              <a:defRPr sz="1800" kern="1200">
                <a:solidFill>
                  <a:schemeClr val="tx1"/>
                </a:solidFill>
                <a:latin typeface="Arial" charset="0"/>
                <a:ea typeface="+mn-ea"/>
                <a:cs typeface="Arial" charset="0"/>
              </a:defRPr>
            </a:lvl7pPr>
            <a:lvl8pPr marL="5689315" algn="l" defTabSz="1625519" rtl="0" eaLnBrk="1" latinLnBrk="0" hangingPunct="1">
              <a:defRPr sz="1800" kern="1200">
                <a:solidFill>
                  <a:schemeClr val="tx1"/>
                </a:solidFill>
                <a:latin typeface="Arial" charset="0"/>
                <a:ea typeface="+mn-ea"/>
                <a:cs typeface="Arial" charset="0"/>
              </a:defRPr>
            </a:lvl8pPr>
            <a:lvl9pPr marL="6502075" algn="l" defTabSz="1625519" rtl="0" eaLnBrk="1" latinLnBrk="0" hangingPunct="1">
              <a:defRPr sz="1800"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3</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1595373610"/>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2"/>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30</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Ideevorming</a:t>
            </a:r>
            <a:endParaRPr lang="nl-NL"/>
          </a:p>
          <a:p>
            <a:r>
              <a:rPr lang="nl-NL">
                <a:latin typeface="Arial"/>
                <a:cs typeface="Arial"/>
              </a:rPr>
              <a:t>Resultaten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Sans-Serif"/>
              <a:buChar char="-"/>
            </a:pPr>
            <a:r>
              <a:rPr lang="nl-NL">
                <a:solidFill>
                  <a:srgbClr val="333333"/>
                </a:solidFill>
                <a:latin typeface="Arial"/>
                <a:cs typeface="Arial"/>
              </a:rPr>
              <a:t>KIES EEN PAAR VORMEN OM UIT TE LICHTEN</a:t>
            </a:r>
            <a:endParaRPr lang="nl-NL">
              <a:solidFill>
                <a:srgbClr val="000000"/>
              </a:solidFill>
              <a:latin typeface="Arial"/>
              <a:cs typeface="Arial"/>
            </a:endParaRPr>
          </a:p>
          <a:p>
            <a:pPr marL="608965" lvl="1" indent="-239395">
              <a:lnSpc>
                <a:spcPct val="100000"/>
              </a:lnSpc>
              <a:buFont typeface="Courier New,monospace"/>
              <a:buChar char="o"/>
            </a:pPr>
            <a:r>
              <a:rPr lang="nl-NL">
                <a:solidFill>
                  <a:srgbClr val="333333"/>
                </a:solidFill>
                <a:latin typeface="Arial"/>
                <a:cs typeface="Arial"/>
              </a:rPr>
              <a:t>Voorstel: Referentieonderzoek, Toekomstvisie van ambassadeur, concrete idee voorstellen, innovatie </a:t>
            </a:r>
            <a:r>
              <a:rPr lang="nl-NL" err="1">
                <a:solidFill>
                  <a:srgbClr val="333333"/>
                </a:solidFill>
                <a:latin typeface="Arial"/>
                <a:cs typeface="Arial"/>
              </a:rPr>
              <a:t>quickscan</a:t>
            </a:r>
            <a:r>
              <a:rPr lang="nl-NL">
                <a:solidFill>
                  <a:srgbClr val="333333"/>
                </a:solidFill>
                <a:latin typeface="Arial"/>
                <a:cs typeface="Arial"/>
              </a:rPr>
              <a:t>, </a:t>
            </a:r>
          </a:p>
          <a:p>
            <a:pPr marL="0" indent="0">
              <a:lnSpc>
                <a:spcPct val="100000"/>
              </a:lnSpc>
              <a:buNone/>
            </a:pPr>
            <a:endParaRPr lang="nl-NL">
              <a:solidFill>
                <a:srgbClr val="333333"/>
              </a:solidFill>
            </a:endParaRPr>
          </a:p>
        </p:txBody>
      </p:sp>
      <p:pic>
        <p:nvPicPr>
          <p:cNvPr id="5" name="Afbeelding 4" descr="Afbeelding met tekst, schermopname, Lettertype, nummer&#10;&#10;Automatisch gegenereerde beschrijving">
            <a:extLst>
              <a:ext uri="{FF2B5EF4-FFF2-40B4-BE49-F238E27FC236}">
                <a16:creationId xmlns:a16="http://schemas.microsoft.com/office/drawing/2014/main" id="{5606D5B8-89BD-962E-A54B-E16061902393}"/>
              </a:ext>
            </a:extLst>
          </p:cNvPr>
          <p:cNvPicPr>
            <a:picLocks noChangeAspect="1"/>
          </p:cNvPicPr>
          <p:nvPr/>
        </p:nvPicPr>
        <p:blipFill>
          <a:blip r:embed="rId3"/>
          <a:stretch>
            <a:fillRect/>
          </a:stretch>
        </p:blipFill>
        <p:spPr>
          <a:xfrm>
            <a:off x="1008411" y="1354666"/>
            <a:ext cx="2280012" cy="3979334"/>
          </a:xfrm>
          <a:prstGeom prst="rect">
            <a:avLst/>
          </a:prstGeom>
        </p:spPr>
      </p:pic>
    </p:spTree>
    <p:extLst>
      <p:ext uri="{BB962C8B-B14F-4D97-AF65-F5344CB8AC3E}">
        <p14:creationId xmlns:p14="http://schemas.microsoft.com/office/powerpoint/2010/main" val="1688517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descr="Afbeelding met tekst, elektronica, schermopname, software&#10;&#10;Automatisch gegenereerde beschrijving">
            <a:extLst>
              <a:ext uri="{FF2B5EF4-FFF2-40B4-BE49-F238E27FC236}">
                <a16:creationId xmlns:a16="http://schemas.microsoft.com/office/drawing/2014/main" id="{999E4F73-87E2-95F1-733A-DC748690CCD9}"/>
              </a:ext>
            </a:extLst>
          </p:cNvPr>
          <p:cNvPicPr>
            <a:picLocks noChangeAspect="1"/>
          </p:cNvPicPr>
          <p:nvPr/>
        </p:nvPicPr>
        <p:blipFill>
          <a:blip r:embed="rId2"/>
          <a:stretch>
            <a:fillRect/>
          </a:stretch>
        </p:blipFill>
        <p:spPr>
          <a:xfrm>
            <a:off x="2278673" y="1022105"/>
            <a:ext cx="4785947" cy="2738804"/>
          </a:xfrm>
          <a:prstGeom prst="rect">
            <a:avLst/>
          </a:prstGeom>
        </p:spPr>
      </p:pic>
      <p:sp>
        <p:nvSpPr>
          <p:cNvPr id="2" name="Tijdelijke aanduiding voor datum 1"/>
          <p:cNvSpPr>
            <a:spLocks noGrp="1"/>
          </p:cNvSpPr>
          <p:nvPr>
            <p:ph type="dt" sz="half" idx="11"/>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3BDA68A4-14E2-4DEE-BF0D-344856097FC7}" type="datetime4">
              <a:rPr lang="nl-NL" smtClean="0"/>
              <a:t>10 februari 2025</a:t>
            </a:fld>
            <a:endParaRPr lang="nl-NL"/>
          </a:p>
        </p:txBody>
      </p:sp>
      <p:sp>
        <p:nvSpPr>
          <p:cNvPr id="3" name="Tijdelijke aanduiding voor voettekst 2"/>
          <p:cNvSpPr>
            <a:spLocks noGrp="1"/>
          </p:cNvSpPr>
          <p:nvPr>
            <p:ph type="ftr" sz="quarter" idx="12"/>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r>
              <a:rPr lang="nl-NL"/>
              <a:t>Versie 1</a:t>
            </a:r>
          </a:p>
        </p:txBody>
      </p:sp>
      <p:sp>
        <p:nvSpPr>
          <p:cNvPr id="4" name="Tijdelijke aanduiding voor dianummer 3"/>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FE63E531-1C3B-364E-9A80-B8838FF23FE5}" type="slidenum">
              <a:rPr lang="nl-NL" smtClean="0"/>
              <a:pPr/>
              <a:t>31</a:t>
            </a:fld>
            <a:endParaRPr lang="nl-NL"/>
          </a:p>
        </p:txBody>
      </p:sp>
      <p:sp>
        <p:nvSpPr>
          <p:cNvPr id="5" name="Titel 4"/>
          <p:cNvSpPr>
            <a:spLocks noGrp="1"/>
          </p:cNvSpPr>
          <p:nvPr>
            <p:ph type="title"/>
          </p:nvPr>
        </p:nvSpPr>
        <p:spPr>
          <a:xfrm>
            <a:off x="4520830" y="1241008"/>
            <a:ext cx="6999169" cy="861283"/>
          </a:xfrm>
        </p:spPr>
        <p:txBody>
          <a:bodyPr>
            <a:normAutofit fontScale="9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br>
              <a:rPr lang="nl-NL"/>
            </a:br>
            <a:endParaRPr lang="nl-NL"/>
          </a:p>
        </p:txBody>
      </p:sp>
      <p:sp>
        <p:nvSpPr>
          <p:cNvPr id="8" name="Titel 4">
            <a:extLst>
              <a:ext uri="{FF2B5EF4-FFF2-40B4-BE49-F238E27FC236}">
                <a16:creationId xmlns:a16="http://schemas.microsoft.com/office/drawing/2014/main" id="{1E0FB831-8EEE-FF34-581A-C1746F3C7024}"/>
              </a:ext>
            </a:extLst>
          </p:cNvPr>
          <p:cNvSpPr txBox="1">
            <a:spLocks/>
          </p:cNvSpPr>
          <p:nvPr/>
        </p:nvSpPr>
        <p:spPr>
          <a:xfrm>
            <a:off x="1248001" y="117156"/>
            <a:ext cx="9876089" cy="420125"/>
          </a:xfrm>
          <a:prstGeom prst="rect">
            <a:avLst/>
          </a:prstGeom>
        </p:spPr>
        <p:txBody>
          <a:bodyPr vert="horz" lIns="0" tIns="0" rIns="0" bIns="0" anchor="t"/>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algn="ctr"/>
            <a:r>
              <a:rPr lang="nl-NL" sz="3200">
                <a:solidFill>
                  <a:schemeClr val="bg1"/>
                </a:solidFill>
                <a:latin typeface="Arial"/>
                <a:cs typeface="Arial"/>
              </a:rPr>
              <a:t>| UC-0166 | Bezoekerstelling Atrium</a:t>
            </a:r>
            <a:endParaRPr lang="nl-NL">
              <a:solidFill>
                <a:schemeClr val="bg1"/>
              </a:solidFill>
            </a:endParaRPr>
          </a:p>
        </p:txBody>
      </p:sp>
      <p:pic>
        <p:nvPicPr>
          <p:cNvPr id="10" name="Afbeelding 9" descr="Afbeelding met schermopname, tekst, Lettertype, Rechthoek&#10;&#10;Automatisch gegenereerde beschrijving">
            <a:extLst>
              <a:ext uri="{FF2B5EF4-FFF2-40B4-BE49-F238E27FC236}">
                <a16:creationId xmlns:a16="http://schemas.microsoft.com/office/drawing/2014/main" id="{15063135-D55D-9097-92B0-1A456E094A34}"/>
              </a:ext>
            </a:extLst>
          </p:cNvPr>
          <p:cNvPicPr>
            <a:picLocks noChangeAspect="1"/>
          </p:cNvPicPr>
          <p:nvPr/>
        </p:nvPicPr>
        <p:blipFill>
          <a:blip r:embed="rId3"/>
          <a:stretch>
            <a:fillRect/>
          </a:stretch>
        </p:blipFill>
        <p:spPr>
          <a:xfrm>
            <a:off x="156072" y="127250"/>
            <a:ext cx="1744338" cy="842419"/>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229D4C01-45DE-FFDD-2C65-5FC3FF7B55BB}"/>
              </a:ext>
            </a:extLst>
          </p:cNvPr>
          <p:cNvPicPr>
            <a:picLocks noChangeAspect="1"/>
          </p:cNvPicPr>
          <p:nvPr/>
        </p:nvPicPr>
        <p:blipFill>
          <a:blip r:embed="rId4"/>
          <a:stretch>
            <a:fillRect/>
          </a:stretch>
        </p:blipFill>
        <p:spPr>
          <a:xfrm>
            <a:off x="158261" y="1238981"/>
            <a:ext cx="1735016" cy="2914651"/>
          </a:xfrm>
          <a:prstGeom prst="rect">
            <a:avLst/>
          </a:prstGeom>
        </p:spPr>
      </p:pic>
      <p:sp>
        <p:nvSpPr>
          <p:cNvPr id="9" name="Rechthoek 8">
            <a:extLst>
              <a:ext uri="{FF2B5EF4-FFF2-40B4-BE49-F238E27FC236}">
                <a16:creationId xmlns:a16="http://schemas.microsoft.com/office/drawing/2014/main" id="{54574BB1-D822-0F13-04E1-AD063A685A59}"/>
              </a:ext>
            </a:extLst>
          </p:cNvPr>
          <p:cNvSpPr/>
          <p:nvPr/>
        </p:nvSpPr>
        <p:spPr>
          <a:xfrm>
            <a:off x="143977" y="2640860"/>
            <a:ext cx="1741065" cy="4035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a:p>
        </p:txBody>
      </p:sp>
      <p:pic>
        <p:nvPicPr>
          <p:cNvPr id="11" name="Afbeelding 10" descr="Afbeelding met kleding, overdekt, persoon, tafel&#10;&#10;Automatisch gegenereerde beschrijving">
            <a:extLst>
              <a:ext uri="{FF2B5EF4-FFF2-40B4-BE49-F238E27FC236}">
                <a16:creationId xmlns:a16="http://schemas.microsoft.com/office/drawing/2014/main" id="{6604B3FA-F075-FD5D-F314-B9DFF14FF1D3}"/>
              </a:ext>
            </a:extLst>
          </p:cNvPr>
          <p:cNvPicPr>
            <a:picLocks noChangeAspect="1"/>
          </p:cNvPicPr>
          <p:nvPr/>
        </p:nvPicPr>
        <p:blipFill>
          <a:blip r:embed="rId5"/>
          <a:srcRect l="72" t="19604" b="-311"/>
          <a:stretch/>
        </p:blipFill>
        <p:spPr>
          <a:xfrm>
            <a:off x="2278673" y="3131526"/>
            <a:ext cx="6091605" cy="3052440"/>
          </a:xfrm>
          <a:prstGeom prst="rect">
            <a:avLst/>
          </a:prstGeom>
        </p:spPr>
      </p:pic>
      <p:pic>
        <p:nvPicPr>
          <p:cNvPr id="12" name="Afbeelding 11" descr="Afbeelding met kleding, overdekt, meubels, persoon&#10;&#10;Automatisch gegenereerde beschrijving">
            <a:extLst>
              <a:ext uri="{FF2B5EF4-FFF2-40B4-BE49-F238E27FC236}">
                <a16:creationId xmlns:a16="http://schemas.microsoft.com/office/drawing/2014/main" id="{6623B2D1-74F8-87DB-E346-28A29C200091}"/>
              </a:ext>
            </a:extLst>
          </p:cNvPr>
          <p:cNvPicPr>
            <a:picLocks noChangeAspect="1"/>
          </p:cNvPicPr>
          <p:nvPr/>
        </p:nvPicPr>
        <p:blipFill>
          <a:blip r:embed="rId6"/>
          <a:stretch>
            <a:fillRect/>
          </a:stretch>
        </p:blipFill>
        <p:spPr>
          <a:xfrm>
            <a:off x="5676901" y="1022839"/>
            <a:ext cx="6096000" cy="2745619"/>
          </a:xfrm>
          <a:prstGeom prst="rect">
            <a:avLst/>
          </a:prstGeom>
        </p:spPr>
      </p:pic>
      <p:pic>
        <p:nvPicPr>
          <p:cNvPr id="13" name="Afbeelding 12" descr="Afbeelding met tekst, Post-it-briefje, handschrift, Papierprodcut&#10;&#10;Automatisch gegenereerde beschrijving">
            <a:extLst>
              <a:ext uri="{FF2B5EF4-FFF2-40B4-BE49-F238E27FC236}">
                <a16:creationId xmlns:a16="http://schemas.microsoft.com/office/drawing/2014/main" id="{63167EC7-EFDA-E030-5F74-364C1A7A6024}"/>
              </a:ext>
            </a:extLst>
          </p:cNvPr>
          <p:cNvPicPr>
            <a:picLocks noChangeAspect="1"/>
          </p:cNvPicPr>
          <p:nvPr/>
        </p:nvPicPr>
        <p:blipFill>
          <a:blip r:embed="rId7"/>
          <a:stretch>
            <a:fillRect/>
          </a:stretch>
        </p:blipFill>
        <p:spPr>
          <a:xfrm>
            <a:off x="7222880" y="3131526"/>
            <a:ext cx="4545624" cy="3045070"/>
          </a:xfrm>
          <a:prstGeom prst="rect">
            <a:avLst/>
          </a:prstGeom>
        </p:spPr>
      </p:pic>
    </p:spTree>
    <p:extLst>
      <p:ext uri="{BB962C8B-B14F-4D97-AF65-F5344CB8AC3E}">
        <p14:creationId xmlns:p14="http://schemas.microsoft.com/office/powerpoint/2010/main" val="3758696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32</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Ideevorming</a:t>
            </a:r>
            <a:endParaRPr lang="nl-NL"/>
          </a:p>
          <a:p>
            <a:r>
              <a:rPr lang="nl-NL">
                <a:latin typeface="Arial"/>
                <a:cs typeface="Arial"/>
              </a:rPr>
              <a:t>Situationele verdieping</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Sans-Serif"/>
              <a:buChar char="-"/>
            </a:pPr>
            <a:r>
              <a:rPr lang="nl-NL">
                <a:solidFill>
                  <a:srgbClr val="333333"/>
                </a:solidFill>
                <a:latin typeface="Arial"/>
                <a:cs typeface="Arial"/>
              </a:rPr>
              <a:t>KIES EEN PAAR VORMEN OM UIT TE LICHTEN</a:t>
            </a:r>
            <a:endParaRPr lang="nl-NL">
              <a:solidFill>
                <a:srgbClr val="000000"/>
              </a:solidFill>
              <a:latin typeface="Arial"/>
              <a:cs typeface="Arial"/>
            </a:endParaRPr>
          </a:p>
          <a:p>
            <a:pPr marL="608965" lvl="1" indent="-239395">
              <a:lnSpc>
                <a:spcPct val="100000"/>
              </a:lnSpc>
              <a:buFont typeface="Courier New,monospace"/>
              <a:buChar char="o"/>
            </a:pPr>
            <a:r>
              <a:rPr lang="nl-NL">
                <a:solidFill>
                  <a:srgbClr val="333333"/>
                </a:solidFill>
                <a:latin typeface="Arial"/>
                <a:cs typeface="Arial"/>
              </a:rPr>
              <a:t>Voorstel: Ethische workshop, traineeopdracht</a:t>
            </a:r>
          </a:p>
          <a:p>
            <a:pPr marL="608965" lvl="1" indent="-239395">
              <a:lnSpc>
                <a:spcPct val="100000"/>
              </a:lnSpc>
              <a:buFont typeface="Courier New,monospace"/>
              <a:buChar char="o"/>
            </a:pPr>
            <a:r>
              <a:rPr lang="nl-NL" b="1">
                <a:solidFill>
                  <a:srgbClr val="333333"/>
                </a:solidFill>
                <a:latin typeface="Arial"/>
                <a:cs typeface="Arial"/>
              </a:rPr>
              <a:t>Innovatie </a:t>
            </a:r>
            <a:r>
              <a:rPr lang="nl-NL" b="1" err="1">
                <a:solidFill>
                  <a:srgbClr val="333333"/>
                </a:solidFill>
                <a:latin typeface="Arial"/>
                <a:cs typeface="Arial"/>
              </a:rPr>
              <a:t>quickscan</a:t>
            </a:r>
            <a:r>
              <a:rPr lang="nl-NL" b="1">
                <a:solidFill>
                  <a:srgbClr val="333333"/>
                </a:solidFill>
                <a:latin typeface="Arial"/>
                <a:cs typeface="Arial"/>
              </a:rPr>
              <a:t> staat nu nog als situationeel, voorstel om generiek te maken.</a:t>
            </a:r>
          </a:p>
          <a:p>
            <a:pPr marL="0" indent="0">
              <a:lnSpc>
                <a:spcPct val="100000"/>
              </a:lnSpc>
              <a:buNone/>
            </a:pPr>
            <a:endParaRPr lang="nl-NL">
              <a:solidFill>
                <a:srgbClr val="000000"/>
              </a:solidFill>
            </a:endParaRPr>
          </a:p>
          <a:p>
            <a:pPr marL="0" indent="0">
              <a:lnSpc>
                <a:spcPct val="100000"/>
              </a:lnSpc>
              <a:buNone/>
            </a:pPr>
            <a:endParaRPr lang="nl-NL">
              <a:solidFill>
                <a:srgbClr val="333333"/>
              </a:solidFill>
            </a:endParaRPr>
          </a:p>
        </p:txBody>
      </p:sp>
      <p:pic>
        <p:nvPicPr>
          <p:cNvPr id="8" name="Afbeelding 7" descr="Afbeelding met tekst, schermopname, Lettertype, nummer&#10;&#10;Automatisch gegenereerde beschrijving">
            <a:extLst>
              <a:ext uri="{FF2B5EF4-FFF2-40B4-BE49-F238E27FC236}">
                <a16:creationId xmlns:a16="http://schemas.microsoft.com/office/drawing/2014/main" id="{266EC87E-3B51-0F0B-C52C-B0E1E5349CB1}"/>
              </a:ext>
            </a:extLst>
          </p:cNvPr>
          <p:cNvPicPr>
            <a:picLocks noChangeAspect="1"/>
          </p:cNvPicPr>
          <p:nvPr/>
        </p:nvPicPr>
        <p:blipFill>
          <a:blip r:embed="rId4"/>
          <a:stretch>
            <a:fillRect/>
          </a:stretch>
        </p:blipFill>
        <p:spPr>
          <a:xfrm>
            <a:off x="988921" y="1322917"/>
            <a:ext cx="2276656" cy="6223000"/>
          </a:xfrm>
          <a:prstGeom prst="rect">
            <a:avLst/>
          </a:prstGeom>
        </p:spPr>
      </p:pic>
    </p:spTree>
    <p:extLst>
      <p:ext uri="{BB962C8B-B14F-4D97-AF65-F5344CB8AC3E}">
        <p14:creationId xmlns:p14="http://schemas.microsoft.com/office/powerpoint/2010/main" val="1811944176"/>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schermopname, nummer, Afdrukken&#10;&#10;Automatisch gegenereerde beschrijving">
            <a:extLst>
              <a:ext uri="{FF2B5EF4-FFF2-40B4-BE49-F238E27FC236}">
                <a16:creationId xmlns:a16="http://schemas.microsoft.com/office/drawing/2014/main" id="{1B9DBA12-1C0E-9375-7727-41AC66C0A567}"/>
              </a:ext>
            </a:extLst>
          </p:cNvPr>
          <p:cNvPicPr>
            <a:picLocks noChangeAspect="1"/>
          </p:cNvPicPr>
          <p:nvPr/>
        </p:nvPicPr>
        <p:blipFill>
          <a:blip r:embed="rId2"/>
          <a:srcRect l="51" t="4007" r="134" b="174"/>
          <a:stretch/>
        </p:blipFill>
        <p:spPr>
          <a:xfrm>
            <a:off x="2923819" y="831851"/>
            <a:ext cx="5683521" cy="5818811"/>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33</a:t>
            </a:fld>
            <a:endParaRPr lang="en-US" sz="1200">
              <a:solidFill>
                <a:schemeClr val="tx1">
                  <a:tint val="75000"/>
                </a:schemeClr>
              </a:solidFill>
              <a:latin typeface="+mn-lt"/>
              <a:cs typeface="+mn-cs"/>
            </a:endParaRPr>
          </a:p>
        </p:txBody>
      </p:sp>
      <p:sp>
        <p:nvSpPr>
          <p:cNvPr id="6" name="Titel 4">
            <a:extLst>
              <a:ext uri="{FF2B5EF4-FFF2-40B4-BE49-F238E27FC236}">
                <a16:creationId xmlns:a16="http://schemas.microsoft.com/office/drawing/2014/main" id="{7EA47D3C-66DC-F2FD-4383-4CC7181687FE}"/>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mj-lt"/>
                <a:ea typeface="+mj-ea"/>
                <a:cs typeface="+mj-cs"/>
              </a:rPr>
              <a:t>Prototype</a:t>
            </a:r>
            <a:endParaRPr lang="nl-NL" err="1">
              <a:ea typeface="+mj-ea"/>
            </a:endParaRPr>
          </a:p>
        </p:txBody>
      </p:sp>
      <p:sp>
        <p:nvSpPr>
          <p:cNvPr id="11" name="Tijdelijke aanduiding voor tekst 5">
            <a:extLst>
              <a:ext uri="{FF2B5EF4-FFF2-40B4-BE49-F238E27FC236}">
                <a16:creationId xmlns:a16="http://schemas.microsoft.com/office/drawing/2014/main" id="{6CC98037-29E1-8DD2-0C72-CE3DCDEDB021}"/>
              </a:ext>
            </a:extLst>
          </p:cNvPr>
          <p:cNvSpPr txBox="1">
            <a:spLocks/>
          </p:cNvSpPr>
          <p:nvPr/>
        </p:nvSpPr>
        <p:spPr>
          <a:xfrm>
            <a:off x="7868450" y="4809948"/>
            <a:ext cx="3485350" cy="1259243"/>
          </a:xfrm>
          <a:prstGeom prst="rect">
            <a:avLst/>
          </a:prstGeom>
        </p:spPr>
        <p:txBody>
          <a:bodyPr vert="horz" lIns="91440" tIns="45720" rIns="91440" bIns="45720" rtlCol="0" anchor="t">
            <a:normAutofit/>
          </a:bodyPr>
          <a:lstStyle>
            <a:defPPr>
              <a:defRPr lang="en-US"/>
            </a:defPPr>
            <a:lvl1pPr marL="23999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1pPr>
            <a:lvl2pPr marL="609585"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2pPr>
            <a:lvl3pPr marL="1219170"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3pPr>
            <a:lvl4pPr marL="182875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4pPr>
            <a:lvl5pPr marL="2438339"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5pPr>
            <a:lvl6pPr marL="3047924"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6pPr>
            <a:lvl7pPr marL="3657509"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7pPr>
            <a:lvl8pPr marL="4267093"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8pPr>
            <a:lvl9pPr marL="4876678"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a:latin typeface="+mn-lt"/>
                <a:cs typeface="+mn-cs"/>
              </a:rPr>
              <a:t>-</a:t>
            </a:r>
            <a:endParaRPr lang="nl-NL"/>
          </a:p>
        </p:txBody>
      </p:sp>
      <p:sp>
        <p:nvSpPr>
          <p:cNvPr id="5" name="Rechthoek 4">
            <a:extLst>
              <a:ext uri="{FF2B5EF4-FFF2-40B4-BE49-F238E27FC236}">
                <a16:creationId xmlns:a16="http://schemas.microsoft.com/office/drawing/2014/main" id="{D28DD165-D206-CC43-025E-9625CF78D236}"/>
              </a:ext>
            </a:extLst>
          </p:cNvPr>
          <p:cNvSpPr/>
          <p:nvPr/>
        </p:nvSpPr>
        <p:spPr>
          <a:xfrm>
            <a:off x="5126286" y="929293"/>
            <a:ext cx="662542" cy="423703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2408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Afbeelding 6" descr="Afbeelding met tekst, schermopname, Lettertype, nummer&#10;&#10;Automatisch gegenereerde beschrijving">
            <a:extLst>
              <a:ext uri="{FF2B5EF4-FFF2-40B4-BE49-F238E27FC236}">
                <a16:creationId xmlns:a16="http://schemas.microsoft.com/office/drawing/2014/main" id="{6F456198-4493-ED1B-EAF8-694E72E3F9E6}"/>
              </a:ext>
            </a:extLst>
          </p:cNvPr>
          <p:cNvPicPr>
            <a:picLocks noChangeAspect="1"/>
          </p:cNvPicPr>
          <p:nvPr/>
        </p:nvPicPr>
        <p:blipFill>
          <a:blip r:embed="rId2"/>
          <a:stretch>
            <a:fillRect/>
          </a:stretch>
        </p:blipFill>
        <p:spPr>
          <a:xfrm>
            <a:off x="966258" y="1349375"/>
            <a:ext cx="2311400" cy="2603501"/>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34</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Prototype</a:t>
            </a:r>
            <a:endParaRPr lang="nl-NL"/>
          </a:p>
          <a:p>
            <a:r>
              <a:rPr lang="nl-NL">
                <a:latin typeface="Arial"/>
                <a:cs typeface="Arial"/>
              </a:rPr>
              <a:t>Functie</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fontScale="92500" lnSpcReduction="2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20000"/>
              </a:lnSpc>
              <a:buNone/>
            </a:pPr>
            <a:r>
              <a:rPr lang="nl-NL" i="1">
                <a:solidFill>
                  <a:srgbClr val="000000"/>
                </a:solidFill>
                <a:latin typeface="Arial"/>
                <a:cs typeface="Arial"/>
              </a:rPr>
              <a:t>Zo snel mogelijk kleinschalig maken en leren of je oplossing kan gaan werken voor de beoogde doelgroep.</a:t>
            </a:r>
            <a:endParaRPr lang="nl-NL" i="1">
              <a:solidFill>
                <a:srgbClr val="000000"/>
              </a:solidFill>
            </a:endParaRPr>
          </a:p>
          <a:p>
            <a:pPr marL="0" indent="0">
              <a:lnSpc>
                <a:spcPct val="120000"/>
              </a:lnSpc>
              <a:buNone/>
            </a:pPr>
            <a:endParaRPr lang="nl-NL">
              <a:solidFill>
                <a:srgbClr val="333333"/>
              </a:solidFill>
              <a:latin typeface="Arial"/>
              <a:cs typeface="Arial"/>
            </a:endParaRPr>
          </a:p>
          <a:p>
            <a:pPr marL="0" indent="0">
              <a:lnSpc>
                <a:spcPct val="120000"/>
              </a:lnSpc>
              <a:buNone/>
            </a:pPr>
            <a:r>
              <a:rPr lang="nl-NL">
                <a:solidFill>
                  <a:srgbClr val="333333"/>
                </a:solidFill>
                <a:latin typeface="Arial"/>
                <a:cs typeface="Arial"/>
              </a:rPr>
              <a:t>Dit is vaak de fase waarin je de harde realiteit al vroegtijdig kan vangen, soms zijn je ideeën gewoon niet goed of zijn reacties erop anders dan verwacht. Liever nu al ervan leren, dan over een paar maanden na een validatie fase traject. Hou wel rekening met het feit dat je in een gemeentelijke context opereert, regelgeving en wetten moeten we gewoon blijven volgen. Dat maakt innoveren in de gemeentelijke context anders en iets slomer.</a:t>
            </a:r>
            <a:endParaRPr lang="nl-NL">
              <a:solidFill>
                <a:srgbClr val="333333"/>
              </a:solidFill>
            </a:endParaRPr>
          </a:p>
          <a:p>
            <a:pPr marL="239395" indent="-239395">
              <a:lnSpc>
                <a:spcPct val="120000"/>
              </a:lnSpc>
            </a:pPr>
            <a:endParaRPr lang="nl-NL"/>
          </a:p>
        </p:txBody>
      </p:sp>
    </p:spTree>
    <p:extLst>
      <p:ext uri="{BB962C8B-B14F-4D97-AF65-F5344CB8AC3E}">
        <p14:creationId xmlns:p14="http://schemas.microsoft.com/office/powerpoint/2010/main" val="3721333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schermopname, Lettertype, nummer&#10;&#10;Automatisch gegenereerde beschrijving">
            <a:extLst>
              <a:ext uri="{FF2B5EF4-FFF2-40B4-BE49-F238E27FC236}">
                <a16:creationId xmlns:a16="http://schemas.microsoft.com/office/drawing/2014/main" id="{6AA35F09-B323-9BA2-7221-3B737F458A98}"/>
              </a:ext>
            </a:extLst>
          </p:cNvPr>
          <p:cNvPicPr>
            <a:picLocks noChangeAspect="1"/>
          </p:cNvPicPr>
          <p:nvPr/>
        </p:nvPicPr>
        <p:blipFill>
          <a:blip r:embed="rId2"/>
          <a:stretch>
            <a:fillRect/>
          </a:stretch>
        </p:blipFill>
        <p:spPr>
          <a:xfrm>
            <a:off x="983419" y="1333500"/>
            <a:ext cx="2308829" cy="3841750"/>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35</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Prototype</a:t>
            </a:r>
            <a:endParaRPr lang="nl-NL"/>
          </a:p>
          <a:p>
            <a:r>
              <a:rPr lang="nl-NL">
                <a:latin typeface="Arial"/>
                <a:cs typeface="Arial"/>
              </a:rPr>
              <a:t>Stappen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00000"/>
              </a:lnSpc>
              <a:buNone/>
            </a:pPr>
            <a:r>
              <a:rPr lang="nl-NL" sz="2000">
                <a:solidFill>
                  <a:srgbClr val="333333"/>
                </a:solidFill>
                <a:latin typeface="Arial"/>
                <a:cs typeface="Arial"/>
              </a:rPr>
              <a:t>Voorbereiding – Zorg dat je administratie op orde is.</a:t>
            </a:r>
            <a:endParaRPr lang="nl-NL" sz="2000">
              <a:solidFill>
                <a:srgbClr val="000000"/>
              </a:solidFill>
              <a:latin typeface="Arial"/>
              <a:cs typeface="Arial"/>
            </a:endParaRPr>
          </a:p>
          <a:p>
            <a:pPr marL="0" indent="0">
              <a:lnSpc>
                <a:spcPct val="100000"/>
              </a:lnSpc>
              <a:buNone/>
            </a:pPr>
            <a:r>
              <a:rPr lang="nl-NL" sz="2000">
                <a:solidFill>
                  <a:srgbClr val="333333"/>
                </a:solidFill>
                <a:latin typeface="Arial"/>
                <a:cs typeface="Arial"/>
              </a:rPr>
              <a:t>Generieke stappen / Prototype sessie – Denk aan een sessie waarin je samenkomt met stakeholders en eindgebruikers om test scenario's op te zetten.</a:t>
            </a:r>
          </a:p>
          <a:p>
            <a:pPr marL="0" indent="0">
              <a:lnSpc>
                <a:spcPct val="100000"/>
              </a:lnSpc>
              <a:buNone/>
            </a:pPr>
            <a:r>
              <a:rPr lang="nl-NL" sz="2000">
                <a:solidFill>
                  <a:srgbClr val="333333"/>
                </a:solidFill>
                <a:latin typeface="Arial"/>
                <a:cs typeface="Arial"/>
              </a:rPr>
              <a:t>Situationele verdieping – Is er iets extra's nodig dat in de context van deze </a:t>
            </a:r>
            <a:r>
              <a:rPr lang="nl-NL" sz="2000" err="1">
                <a:solidFill>
                  <a:srgbClr val="333333"/>
                </a:solidFill>
                <a:latin typeface="Arial"/>
                <a:cs typeface="Arial"/>
              </a:rPr>
              <a:t>usecase</a:t>
            </a:r>
            <a:r>
              <a:rPr lang="nl-NL" sz="2000">
                <a:solidFill>
                  <a:srgbClr val="333333"/>
                </a:solidFill>
                <a:latin typeface="Arial"/>
                <a:cs typeface="Arial"/>
              </a:rPr>
              <a:t> kan helpen?</a:t>
            </a:r>
            <a:endParaRPr lang="en-US" sz="2000">
              <a:solidFill>
                <a:srgbClr val="000000"/>
              </a:solidFill>
              <a:latin typeface="Arial"/>
              <a:cs typeface="Arial"/>
            </a:endParaRPr>
          </a:p>
          <a:p>
            <a:pPr marL="0" indent="0">
              <a:lnSpc>
                <a:spcPct val="100000"/>
              </a:lnSpc>
              <a:buNone/>
            </a:pPr>
            <a:r>
              <a:rPr lang="nl-NL" sz="2000" err="1">
                <a:solidFill>
                  <a:srgbClr val="333333"/>
                </a:solidFill>
                <a:latin typeface="Arial"/>
                <a:cs typeface="Arial"/>
              </a:rPr>
              <a:t>Raportage</a:t>
            </a:r>
            <a:r>
              <a:rPr lang="nl-NL" sz="2000">
                <a:solidFill>
                  <a:srgbClr val="333333"/>
                </a:solidFill>
                <a:latin typeface="Arial"/>
                <a:cs typeface="Arial"/>
              </a:rPr>
              <a:t> – Wat hebben we geleerd en besloten?</a:t>
            </a:r>
            <a:endParaRPr lang="en-US" sz="2000">
              <a:solidFill>
                <a:srgbClr val="000000"/>
              </a:solidFill>
              <a:latin typeface="Arial"/>
              <a:cs typeface="Arial"/>
            </a:endParaRPr>
          </a:p>
          <a:p>
            <a:pPr marL="0" indent="0">
              <a:lnSpc>
                <a:spcPct val="100000"/>
              </a:lnSpc>
              <a:buNone/>
            </a:pPr>
            <a:r>
              <a:rPr lang="nl-NL" sz="2000">
                <a:solidFill>
                  <a:srgbClr val="333333"/>
                </a:solidFill>
                <a:latin typeface="Arial"/>
                <a:cs typeface="Arial"/>
              </a:rPr>
              <a:t>Afronding fase – </a:t>
            </a:r>
            <a:r>
              <a:rPr lang="nl-NL" sz="2000" err="1">
                <a:solidFill>
                  <a:srgbClr val="333333"/>
                </a:solidFill>
                <a:latin typeface="Arial"/>
                <a:cs typeface="Arial"/>
              </a:rPr>
              <a:t>Redo</a:t>
            </a:r>
            <a:r>
              <a:rPr lang="nl-NL" sz="2000">
                <a:solidFill>
                  <a:srgbClr val="333333"/>
                </a:solidFill>
                <a:latin typeface="Arial"/>
                <a:cs typeface="Arial"/>
              </a:rPr>
              <a:t>, Stop or Go?</a:t>
            </a:r>
            <a:endParaRPr lang="en-US" sz="2000">
              <a:solidFill>
                <a:srgbClr val="000000"/>
              </a:solidFill>
              <a:latin typeface="Arial"/>
              <a:cs typeface="Arial"/>
            </a:endParaRPr>
          </a:p>
          <a:p>
            <a:pPr marL="0" indent="0">
              <a:lnSpc>
                <a:spcPct val="100000"/>
              </a:lnSpc>
              <a:buNone/>
            </a:pPr>
            <a:endParaRPr lang="nl-NL" sz="2000">
              <a:solidFill>
                <a:srgbClr val="000000"/>
              </a:solidFill>
              <a:latin typeface="Arial"/>
              <a:cs typeface="Arial"/>
            </a:endParaRPr>
          </a:p>
          <a:p>
            <a:pPr marL="0" indent="0">
              <a:lnSpc>
                <a:spcPct val="100000"/>
              </a:lnSpc>
              <a:buNone/>
            </a:pPr>
            <a:endParaRPr lang="nl-NL" sz="2000"/>
          </a:p>
          <a:p>
            <a:pPr marL="0" indent="0">
              <a:lnSpc>
                <a:spcPct val="100000"/>
              </a:lnSpc>
              <a:buNone/>
            </a:pPr>
            <a:endParaRPr lang="nl-NL">
              <a:solidFill>
                <a:srgbClr val="000000"/>
              </a:solidFill>
            </a:endParaRPr>
          </a:p>
          <a:p>
            <a:pPr marL="0" indent="0">
              <a:lnSpc>
                <a:spcPct val="100000"/>
              </a:lnSpc>
              <a:buNone/>
            </a:pPr>
            <a:endParaRPr lang="nl-NL">
              <a:solidFill>
                <a:srgbClr val="333333"/>
              </a:solidFill>
            </a:endParaRPr>
          </a:p>
        </p:txBody>
      </p:sp>
    </p:spTree>
    <p:extLst>
      <p:ext uri="{BB962C8B-B14F-4D97-AF65-F5344CB8AC3E}">
        <p14:creationId xmlns:p14="http://schemas.microsoft.com/office/powerpoint/2010/main" val="586013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2"/>
          <a:stretch>
            <a:fillRect/>
          </a:stretch>
        </p:blipFill>
        <p:spPr>
          <a:xfrm>
            <a:off x="0" y="717971"/>
            <a:ext cx="12192000" cy="6119794"/>
          </a:xfrm>
          <a:prstGeom prst="rect">
            <a:avLst/>
          </a:prstGeom>
        </p:spPr>
      </p:pic>
      <p:pic>
        <p:nvPicPr>
          <p:cNvPr id="7" name="Afbeelding 6" descr="Afbeelding met tekst, schermopname, Lettertype, nummer&#10;&#10;Automatisch gegenereerde beschrijving">
            <a:extLst>
              <a:ext uri="{FF2B5EF4-FFF2-40B4-BE49-F238E27FC236}">
                <a16:creationId xmlns:a16="http://schemas.microsoft.com/office/drawing/2014/main" id="{18A97763-6916-5B2F-15F0-C3EE5E9B4CA8}"/>
              </a:ext>
            </a:extLst>
          </p:cNvPr>
          <p:cNvPicPr>
            <a:picLocks noChangeAspect="1"/>
          </p:cNvPicPr>
          <p:nvPr/>
        </p:nvPicPr>
        <p:blipFill>
          <a:blip r:embed="rId3"/>
          <a:stretch>
            <a:fillRect/>
          </a:stretch>
        </p:blipFill>
        <p:spPr>
          <a:xfrm>
            <a:off x="993124" y="1337652"/>
            <a:ext cx="2304960" cy="412830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36</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Prototype</a:t>
            </a:r>
            <a:endParaRPr lang="nl-NL"/>
          </a:p>
          <a:p>
            <a:r>
              <a:rPr lang="nl-NL">
                <a:latin typeface="Arial"/>
                <a:cs typeface="Arial"/>
              </a:rPr>
              <a:t>Resultaten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Sans-Serif"/>
              <a:buChar char="-"/>
            </a:pPr>
            <a:r>
              <a:rPr lang="nl-NL">
                <a:solidFill>
                  <a:srgbClr val="333333"/>
                </a:solidFill>
                <a:latin typeface="Arial"/>
                <a:cs typeface="Arial"/>
              </a:rPr>
              <a:t>KIES EEN PAAR VORMEN OM UIT TE LICHTEN</a:t>
            </a:r>
            <a:endParaRPr lang="nl-NL">
              <a:solidFill>
                <a:srgbClr val="000000"/>
              </a:solidFill>
              <a:latin typeface="Arial"/>
              <a:cs typeface="Arial"/>
            </a:endParaRPr>
          </a:p>
          <a:p>
            <a:pPr marL="608965" lvl="1" indent="-239395">
              <a:lnSpc>
                <a:spcPct val="100000"/>
              </a:lnSpc>
              <a:buFont typeface="Courier New,monospace"/>
              <a:buChar char="o"/>
            </a:pPr>
            <a:r>
              <a:rPr lang="nl-NL">
                <a:solidFill>
                  <a:srgbClr val="333333"/>
                </a:solidFill>
                <a:latin typeface="Arial"/>
                <a:cs typeface="Arial"/>
              </a:rPr>
              <a:t>Voorstel: leverancier offertes, prototypes, User tests.</a:t>
            </a:r>
          </a:p>
          <a:p>
            <a:pPr marL="0" indent="0">
              <a:lnSpc>
                <a:spcPct val="100000"/>
              </a:lnSpc>
              <a:buNone/>
            </a:pPr>
            <a:endParaRPr lang="nl-NL">
              <a:solidFill>
                <a:srgbClr val="000000"/>
              </a:solidFill>
              <a:latin typeface="Arial"/>
              <a:cs typeface="Arial"/>
            </a:endParaRPr>
          </a:p>
          <a:p>
            <a:pPr marL="0" indent="0">
              <a:lnSpc>
                <a:spcPct val="100000"/>
              </a:lnSpc>
              <a:buNone/>
            </a:pPr>
            <a:endParaRPr lang="nl-NL">
              <a:solidFill>
                <a:srgbClr val="333333"/>
              </a:solidFill>
            </a:endParaRPr>
          </a:p>
        </p:txBody>
      </p:sp>
    </p:spTree>
    <p:extLst>
      <p:ext uri="{BB962C8B-B14F-4D97-AF65-F5344CB8AC3E}">
        <p14:creationId xmlns:p14="http://schemas.microsoft.com/office/powerpoint/2010/main" val="229516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2"/>
          <a:stretch>
            <a:fillRect/>
          </a:stretch>
        </p:blipFill>
        <p:spPr>
          <a:xfrm>
            <a:off x="0" y="717971"/>
            <a:ext cx="12192000" cy="6119794"/>
          </a:xfrm>
          <a:prstGeom prst="rect">
            <a:avLst/>
          </a:prstGeom>
        </p:spPr>
      </p:pic>
      <p:pic>
        <p:nvPicPr>
          <p:cNvPr id="8" name="Afbeelding 7" descr="Afbeelding met tekst, schermopname, Lettertype, nummer&#10;&#10;Automatisch gegenereerde beschrijving">
            <a:extLst>
              <a:ext uri="{FF2B5EF4-FFF2-40B4-BE49-F238E27FC236}">
                <a16:creationId xmlns:a16="http://schemas.microsoft.com/office/drawing/2014/main" id="{966F0145-CFDB-292D-F0D3-DAB0D4676022}"/>
              </a:ext>
            </a:extLst>
          </p:cNvPr>
          <p:cNvPicPr>
            <a:picLocks noChangeAspect="1"/>
          </p:cNvPicPr>
          <p:nvPr/>
        </p:nvPicPr>
        <p:blipFill>
          <a:blip r:embed="rId3"/>
          <a:stretch>
            <a:fillRect/>
          </a:stretch>
        </p:blipFill>
        <p:spPr>
          <a:xfrm>
            <a:off x="973359" y="1362195"/>
            <a:ext cx="2306980" cy="2908622"/>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37</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Prototype</a:t>
            </a:r>
            <a:endParaRPr lang="nl-NL"/>
          </a:p>
          <a:p>
            <a:r>
              <a:rPr lang="nl-NL">
                <a:latin typeface="Arial"/>
                <a:cs typeface="Arial"/>
              </a:rPr>
              <a:t>Situationele verdieping</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Sans-Serif"/>
              <a:buChar char="-"/>
            </a:pPr>
            <a:r>
              <a:rPr lang="nl-NL">
                <a:solidFill>
                  <a:srgbClr val="333333"/>
                </a:solidFill>
                <a:latin typeface="Arial"/>
                <a:cs typeface="Arial"/>
              </a:rPr>
              <a:t>KIES EEN PAAR VORMEN OM UIT TE LICHTEN</a:t>
            </a:r>
            <a:endParaRPr lang="nl-NL">
              <a:solidFill>
                <a:srgbClr val="000000"/>
              </a:solidFill>
              <a:latin typeface="Arial"/>
              <a:cs typeface="Arial"/>
            </a:endParaRPr>
          </a:p>
          <a:p>
            <a:pPr marL="608965" lvl="1" indent="-239395">
              <a:lnSpc>
                <a:spcPct val="100000"/>
              </a:lnSpc>
              <a:buFont typeface="Courier New,monospace"/>
              <a:buChar char="o"/>
            </a:pPr>
            <a:r>
              <a:rPr lang="nl-NL">
                <a:solidFill>
                  <a:srgbClr val="333333"/>
                </a:solidFill>
                <a:latin typeface="Arial"/>
                <a:cs typeface="Arial"/>
              </a:rPr>
              <a:t>Voorstel: </a:t>
            </a:r>
            <a:r>
              <a:rPr lang="nl-NL" err="1">
                <a:solidFill>
                  <a:srgbClr val="333333"/>
                </a:solidFill>
                <a:latin typeface="Arial"/>
                <a:cs typeface="Arial"/>
              </a:rPr>
              <a:t>Persona's</a:t>
            </a:r>
            <a:r>
              <a:rPr lang="nl-NL">
                <a:solidFill>
                  <a:srgbClr val="333333"/>
                </a:solidFill>
                <a:latin typeface="Arial"/>
                <a:cs typeface="Arial"/>
              </a:rPr>
              <a:t>, Paperprototyping, Verdieping op maat</a:t>
            </a:r>
          </a:p>
          <a:p>
            <a:pPr marL="0" indent="0">
              <a:lnSpc>
                <a:spcPct val="100000"/>
              </a:lnSpc>
              <a:buNone/>
            </a:pPr>
            <a:endParaRPr lang="nl-NL">
              <a:solidFill>
                <a:srgbClr val="000000"/>
              </a:solidFill>
              <a:latin typeface="Arial"/>
              <a:cs typeface="Arial"/>
            </a:endParaRPr>
          </a:p>
          <a:p>
            <a:pPr marL="0" indent="0">
              <a:lnSpc>
                <a:spcPct val="100000"/>
              </a:lnSpc>
              <a:buNone/>
            </a:pPr>
            <a:endParaRPr lang="nl-NL">
              <a:solidFill>
                <a:srgbClr val="000000"/>
              </a:solidFill>
              <a:latin typeface="Arial"/>
              <a:cs typeface="Arial"/>
            </a:endParaRPr>
          </a:p>
          <a:p>
            <a:pPr marL="0" indent="0">
              <a:lnSpc>
                <a:spcPct val="100000"/>
              </a:lnSpc>
              <a:buNone/>
            </a:pPr>
            <a:endParaRPr lang="nl-NL">
              <a:solidFill>
                <a:srgbClr val="333333"/>
              </a:solidFill>
            </a:endParaRPr>
          </a:p>
        </p:txBody>
      </p:sp>
    </p:spTree>
    <p:extLst>
      <p:ext uri="{BB962C8B-B14F-4D97-AF65-F5344CB8AC3E}">
        <p14:creationId xmlns:p14="http://schemas.microsoft.com/office/powerpoint/2010/main" val="4023270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1"/>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3BDA68A4-14E2-4DEE-BF0D-344856097FC7}" type="datetime4">
              <a:rPr lang="nl-NL" smtClean="0"/>
              <a:t>10 februari 2025</a:t>
            </a:fld>
            <a:endParaRPr lang="nl-NL"/>
          </a:p>
        </p:txBody>
      </p:sp>
      <p:sp>
        <p:nvSpPr>
          <p:cNvPr id="3" name="Tijdelijke aanduiding voor voettekst 2"/>
          <p:cNvSpPr>
            <a:spLocks noGrp="1"/>
          </p:cNvSpPr>
          <p:nvPr>
            <p:ph type="ftr" sz="quarter" idx="12"/>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r>
              <a:rPr lang="nl-NL"/>
              <a:t>Versie 1</a:t>
            </a:r>
          </a:p>
        </p:txBody>
      </p:sp>
      <p:sp>
        <p:nvSpPr>
          <p:cNvPr id="4" name="Tijdelijke aanduiding voor dianummer 3"/>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FE63E531-1C3B-364E-9A80-B8838FF23FE5}" type="slidenum">
              <a:rPr lang="nl-NL" smtClean="0"/>
              <a:pPr/>
              <a:t>38</a:t>
            </a:fld>
            <a:endParaRPr lang="nl-NL"/>
          </a:p>
        </p:txBody>
      </p:sp>
      <p:sp>
        <p:nvSpPr>
          <p:cNvPr id="5" name="Titel 4"/>
          <p:cNvSpPr>
            <a:spLocks noGrp="1"/>
          </p:cNvSpPr>
          <p:nvPr>
            <p:ph type="title"/>
          </p:nvPr>
        </p:nvSpPr>
        <p:spPr>
          <a:xfrm>
            <a:off x="4520830" y="1241008"/>
            <a:ext cx="6999169" cy="861283"/>
          </a:xfrm>
        </p:spPr>
        <p:txBody>
          <a:bodyPr>
            <a:normAutofit fontScale="9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br>
              <a:rPr lang="nl-NL"/>
            </a:br>
            <a:endParaRPr lang="nl-NL"/>
          </a:p>
        </p:txBody>
      </p:sp>
      <p:sp>
        <p:nvSpPr>
          <p:cNvPr id="8" name="Titel 4">
            <a:extLst>
              <a:ext uri="{FF2B5EF4-FFF2-40B4-BE49-F238E27FC236}">
                <a16:creationId xmlns:a16="http://schemas.microsoft.com/office/drawing/2014/main" id="{1E0FB831-8EEE-FF34-581A-C1746F3C7024}"/>
              </a:ext>
            </a:extLst>
          </p:cNvPr>
          <p:cNvSpPr txBox="1">
            <a:spLocks/>
          </p:cNvSpPr>
          <p:nvPr/>
        </p:nvSpPr>
        <p:spPr>
          <a:xfrm>
            <a:off x="1248001" y="117156"/>
            <a:ext cx="9876089" cy="420125"/>
          </a:xfrm>
          <a:prstGeom prst="rect">
            <a:avLst/>
          </a:prstGeom>
        </p:spPr>
        <p:txBody>
          <a:bodyPr vert="horz" lIns="0" tIns="0" rIns="0" bIns="0" anchor="t"/>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algn="ctr"/>
            <a:r>
              <a:rPr lang="nl-NL" sz="3200">
                <a:solidFill>
                  <a:schemeClr val="bg1"/>
                </a:solidFill>
                <a:latin typeface="Arial"/>
                <a:cs typeface="Arial"/>
              </a:rPr>
              <a:t>| UC-0166 | Bezoekerstelling Atrium</a:t>
            </a:r>
            <a:endParaRPr lang="nl-NL">
              <a:solidFill>
                <a:schemeClr val="bg1"/>
              </a:solidFill>
            </a:endParaRPr>
          </a:p>
        </p:txBody>
      </p:sp>
      <p:pic>
        <p:nvPicPr>
          <p:cNvPr id="10" name="Afbeelding 9" descr="Afbeelding met tekst, schermopname, Lettertype, Graphics&#10;&#10;Automatisch gegenereerde beschrijving">
            <a:extLst>
              <a:ext uri="{FF2B5EF4-FFF2-40B4-BE49-F238E27FC236}">
                <a16:creationId xmlns:a16="http://schemas.microsoft.com/office/drawing/2014/main" id="{7F1509B6-57BB-D03C-7448-7B49A2D1AA3D}"/>
              </a:ext>
            </a:extLst>
          </p:cNvPr>
          <p:cNvPicPr>
            <a:picLocks noChangeAspect="1"/>
          </p:cNvPicPr>
          <p:nvPr/>
        </p:nvPicPr>
        <p:blipFill>
          <a:blip r:embed="rId2"/>
          <a:stretch>
            <a:fillRect/>
          </a:stretch>
        </p:blipFill>
        <p:spPr>
          <a:xfrm>
            <a:off x="156072" y="127250"/>
            <a:ext cx="1744338" cy="842419"/>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FC383388-752C-FAA3-C679-C8AEE143C19F}"/>
              </a:ext>
            </a:extLst>
          </p:cNvPr>
          <p:cNvPicPr>
            <a:picLocks noChangeAspect="1"/>
          </p:cNvPicPr>
          <p:nvPr/>
        </p:nvPicPr>
        <p:blipFill>
          <a:blip r:embed="rId3"/>
          <a:stretch>
            <a:fillRect/>
          </a:stretch>
        </p:blipFill>
        <p:spPr>
          <a:xfrm>
            <a:off x="143974" y="1244843"/>
            <a:ext cx="1740145" cy="2199543"/>
          </a:xfrm>
          <a:prstGeom prst="rect">
            <a:avLst/>
          </a:prstGeom>
        </p:spPr>
      </p:pic>
      <p:sp>
        <p:nvSpPr>
          <p:cNvPr id="7" name="Rechthoek 6">
            <a:extLst>
              <a:ext uri="{FF2B5EF4-FFF2-40B4-BE49-F238E27FC236}">
                <a16:creationId xmlns:a16="http://schemas.microsoft.com/office/drawing/2014/main" id="{D28DD165-D206-CC43-025E-9625CF78D236}"/>
              </a:ext>
            </a:extLst>
          </p:cNvPr>
          <p:cNvSpPr/>
          <p:nvPr/>
        </p:nvSpPr>
        <p:spPr>
          <a:xfrm>
            <a:off x="129712" y="1873776"/>
            <a:ext cx="1741065" cy="7552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a:p>
        </p:txBody>
      </p:sp>
      <p:pic>
        <p:nvPicPr>
          <p:cNvPr id="11" name="Afbeelding 10" descr="Afbeelding met tekst, schermopname, software, Website&#10;&#10;Automatisch gegenereerde beschrijving">
            <a:extLst>
              <a:ext uri="{FF2B5EF4-FFF2-40B4-BE49-F238E27FC236}">
                <a16:creationId xmlns:a16="http://schemas.microsoft.com/office/drawing/2014/main" id="{F6A18C35-F1FB-1191-6FA9-33EC29F8FCCC}"/>
              </a:ext>
            </a:extLst>
          </p:cNvPr>
          <p:cNvPicPr>
            <a:picLocks noChangeAspect="1"/>
          </p:cNvPicPr>
          <p:nvPr/>
        </p:nvPicPr>
        <p:blipFill>
          <a:blip r:embed="rId4"/>
          <a:stretch>
            <a:fillRect/>
          </a:stretch>
        </p:blipFill>
        <p:spPr>
          <a:xfrm>
            <a:off x="4900246" y="1000320"/>
            <a:ext cx="6834554" cy="3216129"/>
          </a:xfrm>
          <a:prstGeom prst="rect">
            <a:avLst/>
          </a:prstGeom>
        </p:spPr>
      </p:pic>
      <p:pic>
        <p:nvPicPr>
          <p:cNvPr id="12" name="Afbeelding 11" descr="Afbeelding met tekst, overdekt, muur, poster&#10;&#10;Automatisch gegenereerde beschrijving">
            <a:extLst>
              <a:ext uri="{FF2B5EF4-FFF2-40B4-BE49-F238E27FC236}">
                <a16:creationId xmlns:a16="http://schemas.microsoft.com/office/drawing/2014/main" id="{00D00E5B-54E6-8869-3BAB-7D5262EFE4E1}"/>
              </a:ext>
            </a:extLst>
          </p:cNvPr>
          <p:cNvPicPr>
            <a:picLocks noChangeAspect="1"/>
          </p:cNvPicPr>
          <p:nvPr/>
        </p:nvPicPr>
        <p:blipFill>
          <a:blip r:embed="rId5"/>
          <a:srcRect l="13714" r="26731"/>
          <a:stretch/>
        </p:blipFill>
        <p:spPr>
          <a:xfrm>
            <a:off x="3180626" y="2801816"/>
            <a:ext cx="4275261" cy="3223846"/>
          </a:xfrm>
          <a:prstGeom prst="rect">
            <a:avLst/>
          </a:prstGeom>
        </p:spPr>
      </p:pic>
    </p:spTree>
    <p:extLst>
      <p:ext uri="{BB962C8B-B14F-4D97-AF65-F5344CB8AC3E}">
        <p14:creationId xmlns:p14="http://schemas.microsoft.com/office/powerpoint/2010/main" val="2727084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Afbeelding 8" descr="Afbeelding met tekst, schermopname, nummer, Afdrukken&#10;&#10;Automatisch gegenereerde beschrijving">
            <a:extLst>
              <a:ext uri="{FF2B5EF4-FFF2-40B4-BE49-F238E27FC236}">
                <a16:creationId xmlns:a16="http://schemas.microsoft.com/office/drawing/2014/main" id="{25921CA3-E672-9CCC-EB64-F7F4E316AC0F}"/>
              </a:ext>
            </a:extLst>
          </p:cNvPr>
          <p:cNvPicPr>
            <a:picLocks noChangeAspect="1"/>
          </p:cNvPicPr>
          <p:nvPr/>
        </p:nvPicPr>
        <p:blipFill>
          <a:blip r:embed="rId2"/>
          <a:srcRect l="51" t="4007" r="134" b="174"/>
          <a:stretch/>
        </p:blipFill>
        <p:spPr>
          <a:xfrm>
            <a:off x="2923819" y="831851"/>
            <a:ext cx="5683521" cy="5818811"/>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39</a:t>
            </a:fld>
            <a:endParaRPr lang="en-US" sz="1200">
              <a:solidFill>
                <a:schemeClr val="tx1">
                  <a:tint val="75000"/>
                </a:schemeClr>
              </a:solidFill>
              <a:latin typeface="+mn-lt"/>
              <a:cs typeface="+mn-cs"/>
            </a:endParaRPr>
          </a:p>
        </p:txBody>
      </p:sp>
      <p:sp>
        <p:nvSpPr>
          <p:cNvPr id="6" name="Titel 4">
            <a:extLst>
              <a:ext uri="{FF2B5EF4-FFF2-40B4-BE49-F238E27FC236}">
                <a16:creationId xmlns:a16="http://schemas.microsoft.com/office/drawing/2014/main" id="{7EA47D3C-66DC-F2FD-4383-4CC7181687FE}"/>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mj-lt"/>
                <a:ea typeface="+mj-ea"/>
                <a:cs typeface="+mj-cs"/>
              </a:rPr>
              <a:t>Validatie</a:t>
            </a:r>
            <a:endParaRPr lang="nl-NL">
              <a:ea typeface="+mj-ea"/>
            </a:endParaRPr>
          </a:p>
        </p:txBody>
      </p:sp>
      <p:sp>
        <p:nvSpPr>
          <p:cNvPr id="11" name="Tijdelijke aanduiding voor tekst 5">
            <a:extLst>
              <a:ext uri="{FF2B5EF4-FFF2-40B4-BE49-F238E27FC236}">
                <a16:creationId xmlns:a16="http://schemas.microsoft.com/office/drawing/2014/main" id="{6CC98037-29E1-8DD2-0C72-CE3DCDEDB021}"/>
              </a:ext>
            </a:extLst>
          </p:cNvPr>
          <p:cNvSpPr txBox="1">
            <a:spLocks/>
          </p:cNvSpPr>
          <p:nvPr/>
        </p:nvSpPr>
        <p:spPr>
          <a:xfrm>
            <a:off x="7868450" y="4809948"/>
            <a:ext cx="3485350" cy="1259243"/>
          </a:xfrm>
          <a:prstGeom prst="rect">
            <a:avLst/>
          </a:prstGeom>
        </p:spPr>
        <p:txBody>
          <a:bodyPr vert="horz" lIns="91440" tIns="45720" rIns="91440" bIns="45720" rtlCol="0" anchor="t">
            <a:normAutofit/>
          </a:bodyPr>
          <a:lstStyle>
            <a:defPPr>
              <a:defRPr lang="en-US"/>
            </a:defPPr>
            <a:lvl1pPr marL="23999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1pPr>
            <a:lvl2pPr marL="609585"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2pPr>
            <a:lvl3pPr marL="1219170"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3pPr>
            <a:lvl4pPr marL="182875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4pPr>
            <a:lvl5pPr marL="2438339"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5pPr>
            <a:lvl6pPr marL="3047924"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6pPr>
            <a:lvl7pPr marL="3657509"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7pPr>
            <a:lvl8pPr marL="4267093"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8pPr>
            <a:lvl9pPr marL="4876678"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a:latin typeface="+mn-lt"/>
                <a:cs typeface="+mn-cs"/>
              </a:rPr>
              <a:t>-</a:t>
            </a:r>
            <a:endParaRPr lang="nl-NL"/>
          </a:p>
        </p:txBody>
      </p:sp>
      <p:sp>
        <p:nvSpPr>
          <p:cNvPr id="5" name="Rechthoek 4">
            <a:extLst>
              <a:ext uri="{FF2B5EF4-FFF2-40B4-BE49-F238E27FC236}">
                <a16:creationId xmlns:a16="http://schemas.microsoft.com/office/drawing/2014/main" id="{D28DD165-D206-CC43-025E-9625CF78D236}"/>
              </a:ext>
            </a:extLst>
          </p:cNvPr>
          <p:cNvSpPr/>
          <p:nvPr/>
        </p:nvSpPr>
        <p:spPr>
          <a:xfrm>
            <a:off x="5755549" y="929293"/>
            <a:ext cx="662542" cy="53387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2154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9DF1FDFD-0457-6A31-079A-7F8F8A9EA3ED}"/>
              </a:ext>
            </a:extLst>
          </p:cNvPr>
          <p:cNvPicPr>
            <a:picLocks noChangeAspect="1"/>
          </p:cNvPicPr>
          <p:nvPr/>
        </p:nvPicPr>
        <p:blipFill>
          <a:blip r:embed="rId3"/>
          <a:stretch>
            <a:fillRect/>
          </a:stretch>
        </p:blipFill>
        <p:spPr>
          <a:xfrm>
            <a:off x="0" y="1216235"/>
            <a:ext cx="12202583" cy="2255947"/>
          </a:xfrm>
          <a:prstGeom prst="rect">
            <a:avLst/>
          </a:prstGeom>
        </p:spPr>
      </p:pic>
      <p:sp>
        <p:nvSpPr>
          <p:cNvPr id="13" name="Titel 4">
            <a:extLst>
              <a:ext uri="{FF2B5EF4-FFF2-40B4-BE49-F238E27FC236}">
                <a16:creationId xmlns:a16="http://schemas.microsoft.com/office/drawing/2014/main" id="{6D19FAD5-54EB-719C-E156-47E7BBC6C4AF}"/>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nl-NL" sz="3600">
                <a:latin typeface="+mj-lt"/>
                <a:ea typeface="+mj-ea"/>
                <a:cs typeface="+mj-cs"/>
              </a:rPr>
              <a:t>Het innovatie proces van EC DISC bestaat uit acht fases</a:t>
            </a:r>
            <a:endParaRPr lang="nl-NL" sz="3600">
              <a:latin typeface="Aptos Display"/>
              <a:ea typeface="+mj-ea"/>
              <a:cs typeface="+mj-cs"/>
            </a:endParaRPr>
          </a:p>
          <a:p>
            <a:pPr defTabSz="914400">
              <a:spcAft>
                <a:spcPts val="600"/>
              </a:spcAft>
            </a:pPr>
            <a:endParaRPr lang="nl-NL" sz="3600">
              <a:latin typeface="Aptos Display"/>
              <a:ea typeface="+mj-ea"/>
              <a:cs typeface="+mj-cs"/>
            </a:endParaRPr>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7868450" y="4809948"/>
            <a:ext cx="3485350" cy="1259243"/>
          </a:xfrm>
        </p:spPr>
        <p:txBody>
          <a:bodyPr vert="horz" lIns="91440" tIns="45720" rIns="91440" bIns="45720" rtlCol="0" anchor="t">
            <a:normAutofit fontScale="85000" lnSpcReduction="2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nl-NL" sz="1800">
                <a:latin typeface="+mn-lt"/>
                <a:cs typeface="+mn-cs"/>
              </a:rPr>
              <a:t>In dit slidedeck vertellen we het verhaal over ons innovatie proces. </a:t>
            </a:r>
          </a:p>
          <a:p>
            <a:pPr marL="0" indent="0" algn="r" defTabSz="914400">
              <a:lnSpc>
                <a:spcPct val="90000"/>
              </a:lnSpc>
              <a:spcBef>
                <a:spcPts val="1000"/>
              </a:spcBef>
              <a:buNone/>
            </a:pPr>
            <a:r>
              <a:rPr lang="nl-NL" sz="1800">
                <a:latin typeface="+mn-lt"/>
                <a:cs typeface="+mn-cs"/>
              </a:rPr>
              <a:t>We kijken functioneel per stap naar wat we doen en proberen te bereiken ondersteund door voorbeelden en </a:t>
            </a:r>
            <a:r>
              <a:rPr lang="nl-NL" sz="1800" err="1">
                <a:latin typeface="+mn-lt"/>
                <a:cs typeface="+mn-cs"/>
              </a:rPr>
              <a:t>usecases</a:t>
            </a:r>
            <a:endParaRPr lang="nl-NL" sz="1800" err="1">
              <a:latin typeface="Aptos"/>
              <a:cs typeface="+mn-cs"/>
            </a:endParaRPr>
          </a:p>
        </p:txBody>
      </p:sp>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spcAft>
                <a:spcPts val="600"/>
              </a:spcAft>
            </a:pPr>
            <a:r>
              <a:rPr lang="en-US" sz="1200" kern="1200">
                <a:solidFill>
                  <a:schemeClr val="tx1">
                    <a:tint val="75000"/>
                  </a:schemeClr>
                </a:solidFill>
                <a:latin typeface="+mn-lt"/>
                <a:ea typeface="+mn-ea"/>
                <a:cs typeface="+mn-cs"/>
              </a:rPr>
              <a:t>Versie 1 – EC DISC – Innovatie 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4</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2735745245"/>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Lettertype, schermopname, nummer&#10;&#10;Automatisch gegenereerde beschrijving">
            <a:extLst>
              <a:ext uri="{FF2B5EF4-FFF2-40B4-BE49-F238E27FC236}">
                <a16:creationId xmlns:a16="http://schemas.microsoft.com/office/drawing/2014/main" id="{D9D340A9-6456-26F1-F66C-A6DE8623778E}"/>
              </a:ext>
            </a:extLst>
          </p:cNvPr>
          <p:cNvPicPr>
            <a:picLocks noChangeAspect="1"/>
          </p:cNvPicPr>
          <p:nvPr/>
        </p:nvPicPr>
        <p:blipFill>
          <a:blip r:embed="rId2"/>
          <a:stretch>
            <a:fillRect/>
          </a:stretch>
        </p:blipFill>
        <p:spPr>
          <a:xfrm>
            <a:off x="973359" y="1328436"/>
            <a:ext cx="2297334" cy="2599964"/>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40</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Validatie</a:t>
            </a:r>
            <a:endParaRPr lang="nl-NL"/>
          </a:p>
          <a:p>
            <a:r>
              <a:rPr lang="nl-NL">
                <a:latin typeface="Arial"/>
                <a:cs typeface="Arial"/>
              </a:rPr>
              <a:t>Functie</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lnSpcReduction="1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00000"/>
              </a:lnSpc>
              <a:buNone/>
            </a:pPr>
            <a:r>
              <a:rPr lang="nl-NL" i="1">
                <a:solidFill>
                  <a:srgbClr val="333333"/>
                </a:solidFill>
                <a:latin typeface="Arial"/>
                <a:cs typeface="Arial"/>
              </a:rPr>
              <a:t>Voldoen aan juridische eisen, zoals op het gebied van privacy &amp; security, afstemming met gemeentelijke processen &amp; beleid, en draagvlak creëren.</a:t>
            </a:r>
            <a:endParaRPr lang="nl-NL" i="1">
              <a:solidFill>
                <a:srgbClr val="333333"/>
              </a:solidFill>
            </a:endParaRPr>
          </a:p>
          <a:p>
            <a:pPr marL="0" indent="0">
              <a:lnSpc>
                <a:spcPct val="100000"/>
              </a:lnSpc>
              <a:buNone/>
            </a:pPr>
            <a:endParaRPr lang="nl-NL">
              <a:solidFill>
                <a:srgbClr val="333333"/>
              </a:solidFill>
            </a:endParaRPr>
          </a:p>
          <a:p>
            <a:pPr marL="0" indent="0">
              <a:lnSpc>
                <a:spcPct val="100000"/>
              </a:lnSpc>
              <a:buNone/>
            </a:pPr>
            <a:r>
              <a:rPr lang="nl-NL">
                <a:solidFill>
                  <a:srgbClr val="333333"/>
                </a:solidFill>
                <a:latin typeface="Arial"/>
                <a:cs typeface="Arial"/>
              </a:rPr>
              <a:t>We hebben als gemeente met wetgeving en privacy eisen te maken en daar willen we ook zoveel mogelijk naar handelen. In deze fase kijken we dus samen met onze collega's naar onze prototypes om aan die checkboxen te voldoen. In eerdere fases wordt ook echt wel al rekening gehouden met deze belangrijke eisen, maar hier maken we het officieel.</a:t>
            </a:r>
            <a:endParaRPr lang="nl-NL">
              <a:solidFill>
                <a:srgbClr val="333333"/>
              </a:solidFill>
            </a:endParaRPr>
          </a:p>
          <a:p>
            <a:pPr marL="239395" indent="-239395">
              <a:lnSpc>
                <a:spcPct val="100000"/>
              </a:lnSpc>
            </a:pPr>
            <a:endParaRPr lang="nl-NL"/>
          </a:p>
        </p:txBody>
      </p:sp>
    </p:spTree>
    <p:extLst>
      <p:ext uri="{BB962C8B-B14F-4D97-AF65-F5344CB8AC3E}">
        <p14:creationId xmlns:p14="http://schemas.microsoft.com/office/powerpoint/2010/main" val="281386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2"/>
          <a:stretch>
            <a:fillRect/>
          </a:stretch>
        </p:blipFill>
        <p:spPr>
          <a:xfrm>
            <a:off x="0" y="717971"/>
            <a:ext cx="12192000" cy="6119794"/>
          </a:xfrm>
          <a:prstGeom prst="rect">
            <a:avLst/>
          </a:prstGeom>
        </p:spPr>
      </p:pic>
      <p:pic>
        <p:nvPicPr>
          <p:cNvPr id="8" name="Afbeelding 7" descr="Afbeelding met tekst, schermopname, Lettertype, nummer&#10;&#10;Automatisch gegenereerde beschrijving">
            <a:extLst>
              <a:ext uri="{FF2B5EF4-FFF2-40B4-BE49-F238E27FC236}">
                <a16:creationId xmlns:a16="http://schemas.microsoft.com/office/drawing/2014/main" id="{98703FD0-6681-803F-8EBF-755B9E3ED158}"/>
              </a:ext>
            </a:extLst>
          </p:cNvPr>
          <p:cNvPicPr>
            <a:picLocks noChangeAspect="1"/>
          </p:cNvPicPr>
          <p:nvPr/>
        </p:nvPicPr>
        <p:blipFill>
          <a:blip r:embed="rId3"/>
          <a:stretch>
            <a:fillRect/>
          </a:stretch>
        </p:blipFill>
        <p:spPr>
          <a:xfrm>
            <a:off x="987525" y="1379074"/>
            <a:ext cx="2288291" cy="2730179"/>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41</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Validatie</a:t>
            </a:r>
            <a:endParaRPr lang="nl-NL"/>
          </a:p>
          <a:p>
            <a:r>
              <a:rPr lang="nl-NL">
                <a:latin typeface="Arial"/>
                <a:cs typeface="Arial"/>
              </a:rPr>
              <a:t>Stappen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00000"/>
              </a:lnSpc>
              <a:buNone/>
            </a:pPr>
            <a:r>
              <a:rPr lang="nl-NL" sz="2000">
                <a:solidFill>
                  <a:srgbClr val="333333"/>
                </a:solidFill>
                <a:latin typeface="Arial"/>
                <a:cs typeface="Arial"/>
              </a:rPr>
              <a:t>Voorbereiding – Zorg dat je administratie op orde is.</a:t>
            </a:r>
            <a:endParaRPr lang="nl-NL" sz="2000">
              <a:solidFill>
                <a:srgbClr val="000000"/>
              </a:solidFill>
              <a:latin typeface="Arial"/>
              <a:cs typeface="Arial"/>
            </a:endParaRPr>
          </a:p>
          <a:p>
            <a:pPr marL="0" indent="0">
              <a:lnSpc>
                <a:spcPct val="100000"/>
              </a:lnSpc>
              <a:buNone/>
            </a:pPr>
            <a:r>
              <a:rPr lang="nl-NL" sz="2000">
                <a:solidFill>
                  <a:srgbClr val="333333"/>
                </a:solidFill>
                <a:latin typeface="Arial"/>
                <a:cs typeface="Arial"/>
              </a:rPr>
              <a:t>Generieke stappen – Afhankelijk van het prototype moeten we langs bepaalde instanties binnen de gemeente om te valideren of we een experiment kunnen gaan draaien in de openbare ruimte.</a:t>
            </a:r>
          </a:p>
          <a:p>
            <a:pPr marL="0" indent="0">
              <a:lnSpc>
                <a:spcPct val="100000"/>
              </a:lnSpc>
              <a:buNone/>
            </a:pPr>
            <a:r>
              <a:rPr lang="nl-NL" sz="2000" err="1">
                <a:solidFill>
                  <a:srgbClr val="333333"/>
                </a:solidFill>
                <a:latin typeface="Arial"/>
                <a:cs typeface="Arial"/>
              </a:rPr>
              <a:t>Raportage</a:t>
            </a:r>
            <a:r>
              <a:rPr lang="nl-NL" sz="2000">
                <a:solidFill>
                  <a:srgbClr val="333333"/>
                </a:solidFill>
                <a:latin typeface="Arial"/>
                <a:cs typeface="Arial"/>
              </a:rPr>
              <a:t> – Wat hebben we geleerd en besloten?</a:t>
            </a:r>
            <a:endParaRPr lang="en-US" sz="2000">
              <a:solidFill>
                <a:srgbClr val="000000"/>
              </a:solidFill>
              <a:latin typeface="Arial"/>
              <a:cs typeface="Arial"/>
            </a:endParaRPr>
          </a:p>
          <a:p>
            <a:pPr marL="0" indent="0">
              <a:lnSpc>
                <a:spcPct val="100000"/>
              </a:lnSpc>
              <a:buNone/>
            </a:pPr>
            <a:r>
              <a:rPr lang="nl-NL" sz="2000">
                <a:solidFill>
                  <a:srgbClr val="333333"/>
                </a:solidFill>
                <a:latin typeface="Arial"/>
                <a:cs typeface="Arial"/>
              </a:rPr>
              <a:t>Afronding fase – </a:t>
            </a:r>
            <a:r>
              <a:rPr lang="nl-NL" sz="2000" err="1">
                <a:solidFill>
                  <a:srgbClr val="333333"/>
                </a:solidFill>
                <a:latin typeface="Arial"/>
                <a:cs typeface="Arial"/>
              </a:rPr>
              <a:t>Redo</a:t>
            </a:r>
            <a:r>
              <a:rPr lang="nl-NL" sz="2000">
                <a:solidFill>
                  <a:srgbClr val="333333"/>
                </a:solidFill>
                <a:latin typeface="Arial"/>
                <a:cs typeface="Arial"/>
              </a:rPr>
              <a:t>, Stop or Go?</a:t>
            </a:r>
            <a:endParaRPr lang="en-US" sz="2000">
              <a:solidFill>
                <a:srgbClr val="000000"/>
              </a:solidFill>
              <a:latin typeface="Arial"/>
              <a:cs typeface="Arial"/>
            </a:endParaRPr>
          </a:p>
          <a:p>
            <a:pPr marL="0" indent="0">
              <a:lnSpc>
                <a:spcPct val="100000"/>
              </a:lnSpc>
              <a:buNone/>
            </a:pPr>
            <a:endParaRPr lang="nl-NL" sz="2000">
              <a:solidFill>
                <a:srgbClr val="000000"/>
              </a:solidFill>
              <a:latin typeface="Arial"/>
              <a:cs typeface="Arial"/>
            </a:endParaRPr>
          </a:p>
          <a:p>
            <a:pPr marL="0" indent="0">
              <a:lnSpc>
                <a:spcPct val="100000"/>
              </a:lnSpc>
              <a:buNone/>
            </a:pPr>
            <a:endParaRPr lang="nl-NL" sz="2000"/>
          </a:p>
          <a:p>
            <a:pPr marL="0" indent="0">
              <a:lnSpc>
                <a:spcPct val="100000"/>
              </a:lnSpc>
              <a:buNone/>
            </a:pPr>
            <a:endParaRPr lang="nl-NL">
              <a:solidFill>
                <a:srgbClr val="000000"/>
              </a:solidFill>
            </a:endParaRPr>
          </a:p>
          <a:p>
            <a:pPr marL="0" indent="0">
              <a:lnSpc>
                <a:spcPct val="100000"/>
              </a:lnSpc>
              <a:buNone/>
            </a:pPr>
            <a:endParaRPr lang="nl-NL">
              <a:solidFill>
                <a:srgbClr val="333333"/>
              </a:solidFill>
            </a:endParaRPr>
          </a:p>
        </p:txBody>
      </p:sp>
    </p:spTree>
    <p:extLst>
      <p:ext uri="{BB962C8B-B14F-4D97-AF65-F5344CB8AC3E}">
        <p14:creationId xmlns:p14="http://schemas.microsoft.com/office/powerpoint/2010/main" val="831266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2"/>
          <a:stretch>
            <a:fillRect/>
          </a:stretch>
        </p:blipFill>
        <p:spPr>
          <a:xfrm>
            <a:off x="0" y="717971"/>
            <a:ext cx="12192000" cy="6119794"/>
          </a:xfrm>
          <a:prstGeom prst="rect">
            <a:avLst/>
          </a:prstGeom>
        </p:spPr>
      </p:pic>
      <p:pic>
        <p:nvPicPr>
          <p:cNvPr id="8" name="Afbeelding 7" descr="Afbeelding met tekst, Lettertype, schermopname, nummer&#10;&#10;Automatisch gegenereerde beschrijving">
            <a:extLst>
              <a:ext uri="{FF2B5EF4-FFF2-40B4-BE49-F238E27FC236}">
                <a16:creationId xmlns:a16="http://schemas.microsoft.com/office/drawing/2014/main" id="{1ECBFFEC-456F-9A58-3514-704313035495}"/>
              </a:ext>
            </a:extLst>
          </p:cNvPr>
          <p:cNvPicPr>
            <a:picLocks noChangeAspect="1"/>
          </p:cNvPicPr>
          <p:nvPr/>
        </p:nvPicPr>
        <p:blipFill>
          <a:blip r:embed="rId3"/>
          <a:stretch>
            <a:fillRect/>
          </a:stretch>
        </p:blipFill>
        <p:spPr>
          <a:xfrm>
            <a:off x="941621" y="1350378"/>
            <a:ext cx="2264353" cy="6308203"/>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42</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Validatie</a:t>
            </a:r>
            <a:endParaRPr lang="nl-NL"/>
          </a:p>
          <a:p>
            <a:r>
              <a:rPr lang="nl-NL">
                <a:latin typeface="Arial"/>
                <a:cs typeface="Arial"/>
              </a:rPr>
              <a:t>Resultaten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Sans-Serif"/>
              <a:buChar char="-"/>
            </a:pPr>
            <a:r>
              <a:rPr lang="nl-NL">
                <a:solidFill>
                  <a:srgbClr val="333333"/>
                </a:solidFill>
                <a:latin typeface="Arial"/>
                <a:cs typeface="Arial"/>
              </a:rPr>
              <a:t>KIES EEN PAAR VORMEN OM UIT TE LICHTEN</a:t>
            </a:r>
            <a:endParaRPr lang="en-US">
              <a:solidFill>
                <a:srgbClr val="000000"/>
              </a:solidFill>
              <a:latin typeface="Arial"/>
              <a:cs typeface="Arial"/>
            </a:endParaRPr>
          </a:p>
          <a:p>
            <a:pPr marL="608965" lvl="1" indent="-239395">
              <a:lnSpc>
                <a:spcPct val="100000"/>
              </a:lnSpc>
              <a:buFont typeface="Courier New,monospace"/>
              <a:buChar char="o"/>
            </a:pPr>
            <a:r>
              <a:rPr lang="nl-NL">
                <a:solidFill>
                  <a:srgbClr val="333333"/>
                </a:solidFill>
                <a:latin typeface="Arial"/>
                <a:cs typeface="Arial"/>
              </a:rPr>
              <a:t>Voorstel: </a:t>
            </a:r>
            <a:r>
              <a:rPr lang="nl-NL" err="1">
                <a:solidFill>
                  <a:srgbClr val="333333"/>
                </a:solidFill>
                <a:latin typeface="Arial"/>
                <a:cs typeface="Arial"/>
              </a:rPr>
              <a:t>Ecosystem</a:t>
            </a:r>
            <a:r>
              <a:rPr lang="nl-NL">
                <a:solidFill>
                  <a:srgbClr val="333333"/>
                </a:solidFill>
                <a:latin typeface="Arial"/>
                <a:cs typeface="Arial"/>
              </a:rPr>
              <a:t> </a:t>
            </a:r>
            <a:r>
              <a:rPr lang="nl-NL" err="1">
                <a:solidFill>
                  <a:srgbClr val="333333"/>
                </a:solidFill>
                <a:latin typeface="Arial"/>
                <a:cs typeface="Arial"/>
              </a:rPr>
              <a:t>value</a:t>
            </a:r>
            <a:r>
              <a:rPr lang="nl-NL">
                <a:solidFill>
                  <a:srgbClr val="333333"/>
                </a:solidFill>
                <a:latin typeface="Arial"/>
                <a:cs typeface="Arial"/>
              </a:rPr>
              <a:t> map, ?, ?</a:t>
            </a:r>
          </a:p>
        </p:txBody>
      </p:sp>
      <p:pic>
        <p:nvPicPr>
          <p:cNvPr id="5" name="Afbeelding 4" descr="Afbeelding met tekst, Lettertype, schermopname, papier&#10;&#10;Automatisch gegenereerde beschrijving">
            <a:extLst>
              <a:ext uri="{FF2B5EF4-FFF2-40B4-BE49-F238E27FC236}">
                <a16:creationId xmlns:a16="http://schemas.microsoft.com/office/drawing/2014/main" id="{CBB19398-7AD5-6AE0-39D9-853AF18813C0}"/>
              </a:ext>
            </a:extLst>
          </p:cNvPr>
          <p:cNvPicPr>
            <a:picLocks noChangeAspect="1"/>
          </p:cNvPicPr>
          <p:nvPr/>
        </p:nvPicPr>
        <p:blipFill>
          <a:blip r:embed="rId4"/>
          <a:srcRect l="59" t="50043" r="-250"/>
          <a:stretch/>
        </p:blipFill>
        <p:spPr>
          <a:xfrm>
            <a:off x="0" y="6887744"/>
            <a:ext cx="4254245" cy="6117780"/>
          </a:xfrm>
          <a:prstGeom prst="rect">
            <a:avLst/>
          </a:prstGeom>
        </p:spPr>
      </p:pic>
    </p:spTree>
    <p:extLst>
      <p:ext uri="{BB962C8B-B14F-4D97-AF65-F5344CB8AC3E}">
        <p14:creationId xmlns:p14="http://schemas.microsoft.com/office/powerpoint/2010/main" val="950365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1"/>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3BDA68A4-14E2-4DEE-BF0D-344856097FC7}" type="datetime4">
              <a:rPr lang="nl-NL" smtClean="0"/>
              <a:t>10 februari 2025</a:t>
            </a:fld>
            <a:endParaRPr lang="nl-NL"/>
          </a:p>
        </p:txBody>
      </p:sp>
      <p:sp>
        <p:nvSpPr>
          <p:cNvPr id="3" name="Tijdelijke aanduiding voor voettekst 2"/>
          <p:cNvSpPr>
            <a:spLocks noGrp="1"/>
          </p:cNvSpPr>
          <p:nvPr>
            <p:ph type="ftr" sz="quarter" idx="12"/>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r>
              <a:rPr lang="nl-NL"/>
              <a:t>Versie 1</a:t>
            </a:r>
          </a:p>
        </p:txBody>
      </p:sp>
      <p:sp>
        <p:nvSpPr>
          <p:cNvPr id="4" name="Tijdelijke aanduiding voor dianummer 3"/>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FE63E531-1C3B-364E-9A80-B8838FF23FE5}" type="slidenum">
              <a:rPr lang="nl-NL" smtClean="0"/>
              <a:pPr/>
              <a:t>43</a:t>
            </a:fld>
            <a:endParaRPr lang="nl-NL"/>
          </a:p>
        </p:txBody>
      </p:sp>
      <p:sp>
        <p:nvSpPr>
          <p:cNvPr id="5" name="Titel 4"/>
          <p:cNvSpPr>
            <a:spLocks noGrp="1"/>
          </p:cNvSpPr>
          <p:nvPr>
            <p:ph type="title"/>
          </p:nvPr>
        </p:nvSpPr>
        <p:spPr>
          <a:xfrm>
            <a:off x="4520830" y="1241008"/>
            <a:ext cx="6999169" cy="861283"/>
          </a:xfrm>
        </p:spPr>
        <p:txBody>
          <a:bodyPr>
            <a:normAutofit fontScale="9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br>
              <a:rPr lang="nl-NL"/>
            </a:br>
            <a:endParaRPr lang="nl-NL"/>
          </a:p>
        </p:txBody>
      </p:sp>
      <p:sp>
        <p:nvSpPr>
          <p:cNvPr id="8" name="Titel 4">
            <a:extLst>
              <a:ext uri="{FF2B5EF4-FFF2-40B4-BE49-F238E27FC236}">
                <a16:creationId xmlns:a16="http://schemas.microsoft.com/office/drawing/2014/main" id="{1E0FB831-8EEE-FF34-581A-C1746F3C7024}"/>
              </a:ext>
            </a:extLst>
          </p:cNvPr>
          <p:cNvSpPr txBox="1">
            <a:spLocks/>
          </p:cNvSpPr>
          <p:nvPr/>
        </p:nvSpPr>
        <p:spPr>
          <a:xfrm>
            <a:off x="1248001" y="117156"/>
            <a:ext cx="9876089" cy="420125"/>
          </a:xfrm>
          <a:prstGeom prst="rect">
            <a:avLst/>
          </a:prstGeom>
        </p:spPr>
        <p:txBody>
          <a:bodyPr vert="horz" lIns="0" tIns="0" rIns="0" bIns="0" anchor="t"/>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algn="ctr"/>
            <a:r>
              <a:rPr lang="nl-NL" sz="3200">
                <a:solidFill>
                  <a:schemeClr val="bg1"/>
                </a:solidFill>
                <a:latin typeface="Arial"/>
                <a:cs typeface="Arial"/>
              </a:rPr>
              <a:t>|   UC-0167 | Communicatie Sensoren Buitenruimte</a:t>
            </a:r>
            <a:endParaRPr lang="nl-NL">
              <a:solidFill>
                <a:schemeClr val="bg1"/>
              </a:solidFill>
            </a:endParaRPr>
          </a:p>
        </p:txBody>
      </p:sp>
      <p:pic>
        <p:nvPicPr>
          <p:cNvPr id="10" name="Afbeelding 9" descr="Afbeelding met schermopname, tekst, Lettertype, Rechthoek&#10;&#10;Automatisch gegenereerde beschrijving">
            <a:extLst>
              <a:ext uri="{FF2B5EF4-FFF2-40B4-BE49-F238E27FC236}">
                <a16:creationId xmlns:a16="http://schemas.microsoft.com/office/drawing/2014/main" id="{FDFE5748-9442-1DF5-23A5-A93CB2DC57B3}"/>
              </a:ext>
            </a:extLst>
          </p:cNvPr>
          <p:cNvPicPr>
            <a:picLocks noChangeAspect="1"/>
          </p:cNvPicPr>
          <p:nvPr/>
        </p:nvPicPr>
        <p:blipFill>
          <a:blip r:embed="rId2"/>
          <a:stretch>
            <a:fillRect/>
          </a:stretch>
        </p:blipFill>
        <p:spPr>
          <a:xfrm>
            <a:off x="146891" y="118069"/>
            <a:ext cx="1744338" cy="842419"/>
          </a:xfrm>
          <a:prstGeom prst="rect">
            <a:avLst/>
          </a:prstGeom>
        </p:spPr>
      </p:pic>
      <p:pic>
        <p:nvPicPr>
          <p:cNvPr id="6" name="Afbeelding 5" descr="Afbeelding met tekst, schermopname, diagram, Post-it-briefje&#10;&#10;Automatisch gegenereerde beschrijving">
            <a:extLst>
              <a:ext uri="{FF2B5EF4-FFF2-40B4-BE49-F238E27FC236}">
                <a16:creationId xmlns:a16="http://schemas.microsoft.com/office/drawing/2014/main" id="{14331B10-E943-4D30-CA1A-8556D589FA94}"/>
              </a:ext>
            </a:extLst>
          </p:cNvPr>
          <p:cNvPicPr>
            <a:picLocks noChangeAspect="1"/>
          </p:cNvPicPr>
          <p:nvPr/>
        </p:nvPicPr>
        <p:blipFill>
          <a:blip r:embed="rId3"/>
          <a:stretch>
            <a:fillRect/>
          </a:stretch>
        </p:blipFill>
        <p:spPr>
          <a:xfrm>
            <a:off x="5975387" y="1358114"/>
            <a:ext cx="5813923" cy="4426371"/>
          </a:xfrm>
          <a:prstGeom prst="rect">
            <a:avLst/>
          </a:prstGeom>
        </p:spPr>
      </p:pic>
      <p:pic>
        <p:nvPicPr>
          <p:cNvPr id="9" name="Afbeelding 8" descr="Afbeelding met tekst, schermopname, ontwerp&#10;&#10;Automatisch gegenereerde beschrijving">
            <a:extLst>
              <a:ext uri="{FF2B5EF4-FFF2-40B4-BE49-F238E27FC236}">
                <a16:creationId xmlns:a16="http://schemas.microsoft.com/office/drawing/2014/main" id="{6C51C0C0-A94C-472C-AE11-9CEC9925BD98}"/>
              </a:ext>
            </a:extLst>
          </p:cNvPr>
          <p:cNvPicPr>
            <a:picLocks noChangeAspect="1"/>
          </p:cNvPicPr>
          <p:nvPr/>
        </p:nvPicPr>
        <p:blipFill>
          <a:blip r:embed="rId4"/>
          <a:srcRect t="-47" r="61205" b="474"/>
          <a:stretch/>
        </p:blipFill>
        <p:spPr>
          <a:xfrm>
            <a:off x="2280607" y="844060"/>
            <a:ext cx="4648640" cy="5453472"/>
          </a:xfrm>
          <a:prstGeom prst="rect">
            <a:avLst/>
          </a:prstGeom>
        </p:spPr>
      </p:pic>
      <p:pic>
        <p:nvPicPr>
          <p:cNvPr id="11" name="Afbeelding 10" descr="Afbeelding met tekst, Lettertype, schermopname, nummer&#10;&#10;Automatisch gegenereerde beschrijving">
            <a:extLst>
              <a:ext uri="{FF2B5EF4-FFF2-40B4-BE49-F238E27FC236}">
                <a16:creationId xmlns:a16="http://schemas.microsoft.com/office/drawing/2014/main" id="{54ED1402-0E89-E2E0-7D8C-AFB6FB311539}"/>
              </a:ext>
            </a:extLst>
          </p:cNvPr>
          <p:cNvPicPr>
            <a:picLocks noChangeAspect="1"/>
          </p:cNvPicPr>
          <p:nvPr/>
        </p:nvPicPr>
        <p:blipFill>
          <a:blip r:embed="rId5"/>
          <a:stretch>
            <a:fillRect/>
          </a:stretch>
        </p:blipFill>
        <p:spPr>
          <a:xfrm>
            <a:off x="142645" y="1180353"/>
            <a:ext cx="1752830" cy="5066497"/>
          </a:xfrm>
          <a:prstGeom prst="rect">
            <a:avLst/>
          </a:prstGeom>
        </p:spPr>
      </p:pic>
      <p:sp>
        <p:nvSpPr>
          <p:cNvPr id="13" name="Rechthoek 12">
            <a:extLst>
              <a:ext uri="{FF2B5EF4-FFF2-40B4-BE49-F238E27FC236}">
                <a16:creationId xmlns:a16="http://schemas.microsoft.com/office/drawing/2014/main" id="{B0F12894-B73B-125B-FC0A-42B069603884}"/>
              </a:ext>
            </a:extLst>
          </p:cNvPr>
          <p:cNvSpPr/>
          <p:nvPr/>
        </p:nvSpPr>
        <p:spPr>
          <a:xfrm>
            <a:off x="138892" y="3847632"/>
            <a:ext cx="1741065" cy="37887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a:p>
        </p:txBody>
      </p:sp>
    </p:spTree>
    <p:extLst>
      <p:ext uri="{BB962C8B-B14F-4D97-AF65-F5344CB8AC3E}">
        <p14:creationId xmlns:p14="http://schemas.microsoft.com/office/powerpoint/2010/main" val="2457980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descr="Afbeelding met tekst, Lettertype, schermopname, nummer&#10;&#10;Automatisch gegenereerde beschrijving">
            <a:extLst>
              <a:ext uri="{FF2B5EF4-FFF2-40B4-BE49-F238E27FC236}">
                <a16:creationId xmlns:a16="http://schemas.microsoft.com/office/drawing/2014/main" id="{9AD87973-030D-4BF5-532C-01582BE6D900}"/>
              </a:ext>
            </a:extLst>
          </p:cNvPr>
          <p:cNvPicPr>
            <a:picLocks noChangeAspect="1"/>
          </p:cNvPicPr>
          <p:nvPr/>
        </p:nvPicPr>
        <p:blipFill>
          <a:blip r:embed="rId2"/>
          <a:stretch>
            <a:fillRect/>
          </a:stretch>
        </p:blipFill>
        <p:spPr>
          <a:xfrm>
            <a:off x="1002416" y="1323252"/>
            <a:ext cx="2248865" cy="2128054"/>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44</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Validatie</a:t>
            </a:r>
            <a:endParaRPr lang="nl-NL"/>
          </a:p>
          <a:p>
            <a:r>
              <a:rPr lang="nl-NL">
                <a:latin typeface="Arial"/>
                <a:cs typeface="Arial"/>
              </a:rPr>
              <a:t>Situationele verdieping</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Sans-Serif"/>
              <a:buChar char="-"/>
            </a:pPr>
            <a:r>
              <a:rPr lang="nl-NL">
                <a:solidFill>
                  <a:srgbClr val="333333"/>
                </a:solidFill>
                <a:latin typeface="Arial"/>
                <a:cs typeface="Arial"/>
              </a:rPr>
              <a:t>KIES EEN PAAR VORMEN OM UIT TE LICHTEN</a:t>
            </a:r>
            <a:endParaRPr lang="en-US">
              <a:solidFill>
                <a:srgbClr val="000000"/>
              </a:solidFill>
              <a:latin typeface="Arial"/>
              <a:cs typeface="Arial"/>
            </a:endParaRPr>
          </a:p>
          <a:p>
            <a:pPr marL="608965" lvl="1" indent="-239395">
              <a:lnSpc>
                <a:spcPct val="100000"/>
              </a:lnSpc>
              <a:buFont typeface="Courier New,monospace"/>
              <a:buChar char="o"/>
            </a:pPr>
            <a:r>
              <a:rPr lang="nl-NL">
                <a:solidFill>
                  <a:srgbClr val="333333"/>
                </a:solidFill>
                <a:latin typeface="Arial"/>
                <a:cs typeface="Arial"/>
              </a:rPr>
              <a:t>Voorstel: </a:t>
            </a:r>
            <a:r>
              <a:rPr lang="nl-NL" err="1">
                <a:solidFill>
                  <a:srgbClr val="333333"/>
                </a:solidFill>
                <a:latin typeface="Arial"/>
                <a:cs typeface="Arial"/>
              </a:rPr>
              <a:t>Ecosystem</a:t>
            </a:r>
            <a:r>
              <a:rPr lang="nl-NL">
                <a:solidFill>
                  <a:srgbClr val="333333"/>
                </a:solidFill>
                <a:latin typeface="Arial"/>
                <a:cs typeface="Arial"/>
              </a:rPr>
              <a:t> </a:t>
            </a:r>
            <a:r>
              <a:rPr lang="nl-NL" err="1">
                <a:solidFill>
                  <a:srgbClr val="333333"/>
                </a:solidFill>
                <a:latin typeface="Arial"/>
                <a:cs typeface="Arial"/>
              </a:rPr>
              <a:t>validation</a:t>
            </a:r>
          </a:p>
        </p:txBody>
      </p:sp>
    </p:spTree>
    <p:extLst>
      <p:ext uri="{BB962C8B-B14F-4D97-AF65-F5344CB8AC3E}">
        <p14:creationId xmlns:p14="http://schemas.microsoft.com/office/powerpoint/2010/main" val="3704851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Afbeelding 8" descr="Afbeelding met tekst, schermopname, nummer, Afdrukken&#10;&#10;Automatisch gegenereerde beschrijving">
            <a:extLst>
              <a:ext uri="{FF2B5EF4-FFF2-40B4-BE49-F238E27FC236}">
                <a16:creationId xmlns:a16="http://schemas.microsoft.com/office/drawing/2014/main" id="{010881F3-540D-907F-C41F-C494C8AE2286}"/>
              </a:ext>
            </a:extLst>
          </p:cNvPr>
          <p:cNvPicPr>
            <a:picLocks noChangeAspect="1"/>
          </p:cNvPicPr>
          <p:nvPr/>
        </p:nvPicPr>
        <p:blipFill>
          <a:blip r:embed="rId2"/>
          <a:srcRect l="51" t="4007" r="134" b="174"/>
          <a:stretch/>
        </p:blipFill>
        <p:spPr>
          <a:xfrm>
            <a:off x="2923819" y="831851"/>
            <a:ext cx="5683521" cy="5818811"/>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45</a:t>
            </a:fld>
            <a:endParaRPr lang="en-US" sz="1200">
              <a:solidFill>
                <a:schemeClr val="tx1">
                  <a:tint val="75000"/>
                </a:schemeClr>
              </a:solidFill>
              <a:latin typeface="+mn-lt"/>
              <a:cs typeface="+mn-cs"/>
            </a:endParaRPr>
          </a:p>
        </p:txBody>
      </p:sp>
      <p:sp>
        <p:nvSpPr>
          <p:cNvPr id="6" name="Titel 4">
            <a:extLst>
              <a:ext uri="{FF2B5EF4-FFF2-40B4-BE49-F238E27FC236}">
                <a16:creationId xmlns:a16="http://schemas.microsoft.com/office/drawing/2014/main" id="{7EA47D3C-66DC-F2FD-4383-4CC7181687FE}"/>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mj-lt"/>
                <a:ea typeface="+mj-ea"/>
                <a:cs typeface="+mj-cs"/>
              </a:rPr>
              <a:t>Experiment</a:t>
            </a:r>
            <a:endParaRPr lang="nl-NL">
              <a:ea typeface="+mj-ea"/>
            </a:endParaRPr>
          </a:p>
        </p:txBody>
      </p:sp>
      <p:sp>
        <p:nvSpPr>
          <p:cNvPr id="11" name="Tijdelijke aanduiding voor tekst 5">
            <a:extLst>
              <a:ext uri="{FF2B5EF4-FFF2-40B4-BE49-F238E27FC236}">
                <a16:creationId xmlns:a16="http://schemas.microsoft.com/office/drawing/2014/main" id="{6CC98037-29E1-8DD2-0C72-CE3DCDEDB021}"/>
              </a:ext>
            </a:extLst>
          </p:cNvPr>
          <p:cNvSpPr txBox="1">
            <a:spLocks/>
          </p:cNvSpPr>
          <p:nvPr/>
        </p:nvSpPr>
        <p:spPr>
          <a:xfrm>
            <a:off x="7868450" y="4809948"/>
            <a:ext cx="3485350" cy="1259243"/>
          </a:xfrm>
          <a:prstGeom prst="rect">
            <a:avLst/>
          </a:prstGeom>
        </p:spPr>
        <p:txBody>
          <a:bodyPr vert="horz" lIns="91440" tIns="45720" rIns="91440" bIns="45720" rtlCol="0" anchor="t">
            <a:normAutofit/>
          </a:bodyPr>
          <a:lstStyle>
            <a:defPPr>
              <a:defRPr lang="en-US"/>
            </a:defPPr>
            <a:lvl1pPr marL="23999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1pPr>
            <a:lvl2pPr marL="609585"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2pPr>
            <a:lvl3pPr marL="1219170"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3pPr>
            <a:lvl4pPr marL="182875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4pPr>
            <a:lvl5pPr marL="2438339"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5pPr>
            <a:lvl6pPr marL="3047924"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6pPr>
            <a:lvl7pPr marL="3657509"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7pPr>
            <a:lvl8pPr marL="4267093"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8pPr>
            <a:lvl9pPr marL="4876678"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a:latin typeface="+mn-lt"/>
                <a:cs typeface="+mn-cs"/>
              </a:rPr>
              <a:t>-</a:t>
            </a:r>
            <a:endParaRPr lang="nl-NL"/>
          </a:p>
        </p:txBody>
      </p:sp>
      <p:sp>
        <p:nvSpPr>
          <p:cNvPr id="5" name="Rechthoek 4">
            <a:extLst>
              <a:ext uri="{FF2B5EF4-FFF2-40B4-BE49-F238E27FC236}">
                <a16:creationId xmlns:a16="http://schemas.microsoft.com/office/drawing/2014/main" id="{D28DD165-D206-CC43-025E-9625CF78D236}"/>
              </a:ext>
            </a:extLst>
          </p:cNvPr>
          <p:cNvSpPr/>
          <p:nvPr/>
        </p:nvSpPr>
        <p:spPr>
          <a:xfrm>
            <a:off x="6404574" y="947654"/>
            <a:ext cx="662542" cy="52560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19470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schermopname, Lettertype, nummer&#10;&#10;Automatisch gegenereerde beschrijving">
            <a:extLst>
              <a:ext uri="{FF2B5EF4-FFF2-40B4-BE49-F238E27FC236}">
                <a16:creationId xmlns:a16="http://schemas.microsoft.com/office/drawing/2014/main" id="{4138A1BE-123E-24F1-E368-D6F9A2DB6AAD}"/>
              </a:ext>
            </a:extLst>
          </p:cNvPr>
          <p:cNvPicPr>
            <a:picLocks noChangeAspect="1"/>
          </p:cNvPicPr>
          <p:nvPr/>
        </p:nvPicPr>
        <p:blipFill>
          <a:blip r:embed="rId2"/>
          <a:stretch>
            <a:fillRect/>
          </a:stretch>
        </p:blipFill>
        <p:spPr>
          <a:xfrm>
            <a:off x="977759" y="1318187"/>
            <a:ext cx="2288533" cy="2543296"/>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46</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Experiment</a:t>
            </a:r>
            <a:endParaRPr lang="nl-NL"/>
          </a:p>
          <a:p>
            <a:r>
              <a:rPr lang="nl-NL">
                <a:latin typeface="Arial"/>
                <a:cs typeface="Arial"/>
              </a:rPr>
              <a:t>Functie</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00000"/>
              </a:lnSpc>
              <a:buNone/>
            </a:pPr>
            <a:r>
              <a:rPr lang="nl-NL" i="1">
                <a:solidFill>
                  <a:srgbClr val="333333"/>
                </a:solidFill>
                <a:latin typeface="Arial"/>
                <a:cs typeface="Arial"/>
              </a:rPr>
              <a:t>Het uitvoeren van experiment(en) waarin alles bij elkaar komt en we het eigenaarschap en het project/product aan de opgavehouder overdragen.</a:t>
            </a:r>
            <a:endParaRPr lang="nl-NL"/>
          </a:p>
          <a:p>
            <a:pPr marL="0" indent="0">
              <a:lnSpc>
                <a:spcPct val="100000"/>
              </a:lnSpc>
              <a:buNone/>
            </a:pPr>
            <a:endParaRPr lang="nl-NL">
              <a:solidFill>
                <a:srgbClr val="333333"/>
              </a:solidFill>
            </a:endParaRPr>
          </a:p>
          <a:p>
            <a:pPr marL="0" indent="0">
              <a:lnSpc>
                <a:spcPct val="100000"/>
              </a:lnSpc>
              <a:buNone/>
            </a:pPr>
            <a:r>
              <a:rPr lang="nl-NL">
                <a:solidFill>
                  <a:srgbClr val="333333"/>
                </a:solidFill>
                <a:latin typeface="Arial"/>
                <a:cs typeface="Arial"/>
              </a:rPr>
              <a:t>We weten als dat er potentie in het prototype zit, nu doen we een grootschaligere test, met alle veranderingen die we hebben moeten maken vanwege de validatie fase en ligt de focus op draagvlak creëren voor het idee en het eigenaarschap voor het draaien van het project te overhandigen aan opgavehouders.</a:t>
            </a:r>
            <a:endParaRPr lang="nl-NL">
              <a:solidFill>
                <a:srgbClr val="333333"/>
              </a:solidFill>
            </a:endParaRPr>
          </a:p>
          <a:p>
            <a:pPr marL="0" indent="0">
              <a:lnSpc>
                <a:spcPct val="100000"/>
              </a:lnSpc>
              <a:buNone/>
            </a:pPr>
            <a:endParaRPr lang="nl-NL">
              <a:solidFill>
                <a:srgbClr val="333333"/>
              </a:solidFill>
            </a:endParaRPr>
          </a:p>
          <a:p>
            <a:pPr marL="239395" indent="-239395">
              <a:lnSpc>
                <a:spcPct val="100000"/>
              </a:lnSpc>
            </a:pPr>
            <a:endParaRPr lang="nl-NL"/>
          </a:p>
        </p:txBody>
      </p:sp>
    </p:spTree>
    <p:extLst>
      <p:ext uri="{BB962C8B-B14F-4D97-AF65-F5344CB8AC3E}">
        <p14:creationId xmlns:p14="http://schemas.microsoft.com/office/powerpoint/2010/main" val="534979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schermopname, Lettertype, nummer&#10;&#10;Automatisch gegenereerde beschrijving">
            <a:extLst>
              <a:ext uri="{FF2B5EF4-FFF2-40B4-BE49-F238E27FC236}">
                <a16:creationId xmlns:a16="http://schemas.microsoft.com/office/drawing/2014/main" id="{92DAD023-8A6D-9903-197D-5305729D775E}"/>
              </a:ext>
            </a:extLst>
          </p:cNvPr>
          <p:cNvPicPr>
            <a:picLocks noChangeAspect="1"/>
          </p:cNvPicPr>
          <p:nvPr/>
        </p:nvPicPr>
        <p:blipFill>
          <a:blip r:embed="rId2"/>
          <a:stretch>
            <a:fillRect/>
          </a:stretch>
        </p:blipFill>
        <p:spPr>
          <a:xfrm>
            <a:off x="1005897" y="1331089"/>
            <a:ext cx="2270840" cy="4195823"/>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47</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Experiment</a:t>
            </a:r>
            <a:endParaRPr lang="nl-NL"/>
          </a:p>
          <a:p>
            <a:r>
              <a:rPr lang="nl-NL">
                <a:latin typeface="Arial"/>
                <a:cs typeface="Arial"/>
              </a:rPr>
              <a:t>Stappen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00000"/>
              </a:lnSpc>
              <a:buNone/>
            </a:pPr>
            <a:r>
              <a:rPr lang="nl-NL" sz="2000">
                <a:solidFill>
                  <a:srgbClr val="333333"/>
                </a:solidFill>
                <a:latin typeface="Arial"/>
                <a:cs typeface="Arial"/>
              </a:rPr>
              <a:t>Voorbereiding – Zorg dat je administratie op orde is.</a:t>
            </a:r>
            <a:endParaRPr lang="nl-NL" sz="2000">
              <a:solidFill>
                <a:srgbClr val="000000"/>
              </a:solidFill>
              <a:latin typeface="Arial"/>
              <a:cs typeface="Arial"/>
            </a:endParaRPr>
          </a:p>
          <a:p>
            <a:pPr marL="0" indent="0">
              <a:lnSpc>
                <a:spcPct val="100000"/>
              </a:lnSpc>
              <a:buNone/>
            </a:pPr>
            <a:r>
              <a:rPr lang="nl-NL" sz="2000">
                <a:solidFill>
                  <a:srgbClr val="333333"/>
                </a:solidFill>
                <a:latin typeface="Arial"/>
                <a:cs typeface="Arial"/>
              </a:rPr>
              <a:t>Installatie &amp; Afbouw – Opzetten en afbouwen van het experiment</a:t>
            </a:r>
          </a:p>
          <a:p>
            <a:pPr marL="0" indent="0">
              <a:lnSpc>
                <a:spcPct val="100000"/>
              </a:lnSpc>
              <a:buNone/>
            </a:pPr>
            <a:r>
              <a:rPr lang="nl-NL" sz="2000">
                <a:solidFill>
                  <a:srgbClr val="333333"/>
                </a:solidFill>
                <a:latin typeface="Arial"/>
                <a:cs typeface="Arial"/>
              </a:rPr>
              <a:t>Onderhoud – Zorgen dat een experiment langdurig kan draaien in de buitenruimte</a:t>
            </a:r>
          </a:p>
          <a:p>
            <a:pPr marL="0" indent="0">
              <a:lnSpc>
                <a:spcPct val="100000"/>
              </a:lnSpc>
              <a:buNone/>
            </a:pPr>
            <a:r>
              <a:rPr lang="nl-NL" sz="2000" b="1">
                <a:solidFill>
                  <a:srgbClr val="333333"/>
                </a:solidFill>
                <a:latin typeface="Arial"/>
                <a:cs typeface="Arial"/>
              </a:rPr>
              <a:t>Impact meting - ?</a:t>
            </a:r>
          </a:p>
          <a:p>
            <a:pPr marL="0" indent="0">
              <a:lnSpc>
                <a:spcPct val="100000"/>
              </a:lnSpc>
              <a:buNone/>
            </a:pPr>
            <a:r>
              <a:rPr lang="nl-NL" sz="2000">
                <a:solidFill>
                  <a:srgbClr val="333333"/>
                </a:solidFill>
                <a:latin typeface="Arial"/>
                <a:cs typeface="Arial"/>
              </a:rPr>
              <a:t>Communicatie – Draagvlak creëren d.m.v. communicatie</a:t>
            </a:r>
          </a:p>
          <a:p>
            <a:pPr marL="0" indent="0">
              <a:lnSpc>
                <a:spcPct val="100000"/>
              </a:lnSpc>
              <a:buNone/>
            </a:pPr>
            <a:r>
              <a:rPr lang="nl-NL" sz="2000">
                <a:solidFill>
                  <a:srgbClr val="333333"/>
                </a:solidFill>
                <a:latin typeface="Arial"/>
                <a:cs typeface="Arial"/>
              </a:rPr>
              <a:t>Evaluatie &amp; </a:t>
            </a:r>
            <a:r>
              <a:rPr lang="nl-NL" sz="2000" err="1">
                <a:solidFill>
                  <a:srgbClr val="333333"/>
                </a:solidFill>
                <a:latin typeface="Arial"/>
                <a:cs typeface="Arial"/>
              </a:rPr>
              <a:t>Raportage</a:t>
            </a:r>
            <a:r>
              <a:rPr lang="nl-NL" sz="2000">
                <a:solidFill>
                  <a:srgbClr val="333333"/>
                </a:solidFill>
                <a:latin typeface="Arial"/>
                <a:cs typeface="Arial"/>
              </a:rPr>
              <a:t> – Wat hebben we geleerd en besloten?</a:t>
            </a:r>
            <a:endParaRPr lang="en-US" sz="2000">
              <a:solidFill>
                <a:srgbClr val="000000"/>
              </a:solidFill>
              <a:latin typeface="Arial"/>
              <a:cs typeface="Arial"/>
            </a:endParaRPr>
          </a:p>
          <a:p>
            <a:pPr marL="0" indent="0">
              <a:lnSpc>
                <a:spcPct val="100000"/>
              </a:lnSpc>
              <a:buNone/>
            </a:pPr>
            <a:r>
              <a:rPr lang="nl-NL" sz="2000" b="1">
                <a:solidFill>
                  <a:srgbClr val="333333"/>
                </a:solidFill>
                <a:latin typeface="Arial"/>
                <a:cs typeface="Arial"/>
              </a:rPr>
              <a:t>Afronding fase – </a:t>
            </a:r>
            <a:r>
              <a:rPr lang="nl-NL" sz="2000" b="1" err="1">
                <a:solidFill>
                  <a:srgbClr val="333333"/>
                </a:solidFill>
                <a:latin typeface="Arial"/>
                <a:cs typeface="Arial"/>
              </a:rPr>
              <a:t>Redo</a:t>
            </a:r>
            <a:r>
              <a:rPr lang="nl-NL" sz="2000" b="1">
                <a:solidFill>
                  <a:srgbClr val="333333"/>
                </a:solidFill>
                <a:latin typeface="Arial"/>
                <a:cs typeface="Arial"/>
              </a:rPr>
              <a:t>, Stop or Go?</a:t>
            </a:r>
            <a:endParaRPr lang="en-US" sz="2000" b="1">
              <a:solidFill>
                <a:srgbClr val="000000"/>
              </a:solidFill>
              <a:latin typeface="Arial"/>
              <a:cs typeface="Arial"/>
            </a:endParaRPr>
          </a:p>
          <a:p>
            <a:pPr marL="0" indent="0">
              <a:lnSpc>
                <a:spcPct val="100000"/>
              </a:lnSpc>
              <a:buNone/>
            </a:pPr>
            <a:r>
              <a:rPr lang="nl-NL" sz="2000" b="1">
                <a:solidFill>
                  <a:srgbClr val="000000"/>
                </a:solidFill>
                <a:latin typeface="Arial"/>
                <a:cs typeface="Arial"/>
              </a:rPr>
              <a:t>Overige werkpakketen – Voorstel: Situationele Verdieping?</a:t>
            </a:r>
          </a:p>
          <a:p>
            <a:pPr marL="0" indent="0">
              <a:lnSpc>
                <a:spcPct val="100000"/>
              </a:lnSpc>
              <a:buNone/>
            </a:pPr>
            <a:endParaRPr lang="nl-NL" sz="2000">
              <a:solidFill>
                <a:srgbClr val="000000"/>
              </a:solidFill>
            </a:endParaRPr>
          </a:p>
          <a:p>
            <a:pPr marL="0" indent="0">
              <a:lnSpc>
                <a:spcPct val="100000"/>
              </a:lnSpc>
              <a:buNone/>
            </a:pPr>
            <a:endParaRPr lang="nl-NL"/>
          </a:p>
          <a:p>
            <a:pPr marL="0" indent="0">
              <a:lnSpc>
                <a:spcPct val="100000"/>
              </a:lnSpc>
              <a:buNone/>
            </a:pPr>
            <a:endParaRPr lang="nl-NL">
              <a:solidFill>
                <a:srgbClr val="000000"/>
              </a:solidFill>
            </a:endParaRPr>
          </a:p>
          <a:p>
            <a:pPr marL="0" indent="0">
              <a:lnSpc>
                <a:spcPct val="100000"/>
              </a:lnSpc>
              <a:buNone/>
            </a:pPr>
            <a:endParaRPr lang="nl-NL">
              <a:solidFill>
                <a:srgbClr val="333333"/>
              </a:solidFill>
            </a:endParaRPr>
          </a:p>
        </p:txBody>
      </p:sp>
    </p:spTree>
    <p:extLst>
      <p:ext uri="{BB962C8B-B14F-4D97-AF65-F5344CB8AC3E}">
        <p14:creationId xmlns:p14="http://schemas.microsoft.com/office/powerpoint/2010/main" val="2659548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2"/>
          <a:stretch>
            <a:fillRect/>
          </a:stretch>
        </p:blipFill>
        <p:spPr>
          <a:xfrm>
            <a:off x="0" y="717971"/>
            <a:ext cx="12192000" cy="6119794"/>
          </a:xfrm>
          <a:prstGeom prst="rect">
            <a:avLst/>
          </a:prstGeom>
        </p:spPr>
      </p:pic>
      <p:pic>
        <p:nvPicPr>
          <p:cNvPr id="8" name="Afbeelding 7" descr="Afbeelding met tekst, schermopname, Lettertype, nummer&#10;&#10;Automatisch gegenereerde beschrijving">
            <a:extLst>
              <a:ext uri="{FF2B5EF4-FFF2-40B4-BE49-F238E27FC236}">
                <a16:creationId xmlns:a16="http://schemas.microsoft.com/office/drawing/2014/main" id="{FF594A41-D6AC-2567-CECF-D4B566F6C68C}"/>
              </a:ext>
            </a:extLst>
          </p:cNvPr>
          <p:cNvPicPr>
            <a:picLocks noChangeAspect="1"/>
          </p:cNvPicPr>
          <p:nvPr/>
        </p:nvPicPr>
        <p:blipFill>
          <a:blip r:embed="rId3"/>
          <a:stretch>
            <a:fillRect/>
          </a:stretch>
        </p:blipFill>
        <p:spPr>
          <a:xfrm>
            <a:off x="989842" y="1282860"/>
            <a:ext cx="2283660" cy="6366076"/>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48</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Experiment</a:t>
            </a:r>
            <a:endParaRPr lang="nl-NL"/>
          </a:p>
          <a:p>
            <a:r>
              <a:rPr lang="nl-NL">
                <a:latin typeface="Arial"/>
                <a:cs typeface="Arial"/>
              </a:rPr>
              <a:t>Resultaten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Sans-Serif"/>
              <a:buChar char="-"/>
            </a:pPr>
            <a:r>
              <a:rPr lang="nl-NL">
                <a:solidFill>
                  <a:srgbClr val="333333"/>
                </a:solidFill>
                <a:latin typeface="Arial"/>
                <a:cs typeface="Arial"/>
              </a:rPr>
              <a:t>KIES EEN PAAR VORMEN OM UIT TE LICHTEN</a:t>
            </a:r>
            <a:endParaRPr lang="en-US">
              <a:solidFill>
                <a:srgbClr val="000000"/>
              </a:solidFill>
              <a:latin typeface="Arial"/>
              <a:cs typeface="Arial"/>
            </a:endParaRPr>
          </a:p>
          <a:p>
            <a:pPr marL="608965" lvl="1" indent="-239395">
              <a:lnSpc>
                <a:spcPct val="100000"/>
              </a:lnSpc>
              <a:buFont typeface="Courier New,monospace"/>
              <a:buChar char="o"/>
            </a:pPr>
            <a:r>
              <a:rPr lang="nl-NL">
                <a:solidFill>
                  <a:srgbClr val="333333"/>
                </a:solidFill>
                <a:latin typeface="Arial"/>
                <a:cs typeface="Arial"/>
              </a:rPr>
              <a:t>Voorstel: Accuraatheidstest, Kick-off projectteam, Uitvoering impact meting, Installatie hardware</a:t>
            </a:r>
            <a:endParaRPr lang="nl-NL">
              <a:solidFill>
                <a:srgbClr val="333333"/>
              </a:solidFill>
            </a:endParaRPr>
          </a:p>
        </p:txBody>
      </p:sp>
      <p:pic>
        <p:nvPicPr>
          <p:cNvPr id="7" name="Afbeelding 6" descr="Afbeelding met tekst, brief, Lettertype, menu&#10;&#10;Automatisch gegenereerde beschrijving">
            <a:extLst>
              <a:ext uri="{FF2B5EF4-FFF2-40B4-BE49-F238E27FC236}">
                <a16:creationId xmlns:a16="http://schemas.microsoft.com/office/drawing/2014/main" id="{34DC0735-4139-35FE-FCDE-2D973959D159}"/>
              </a:ext>
            </a:extLst>
          </p:cNvPr>
          <p:cNvPicPr>
            <a:picLocks noChangeAspect="1"/>
          </p:cNvPicPr>
          <p:nvPr/>
        </p:nvPicPr>
        <p:blipFill>
          <a:blip r:embed="rId4"/>
          <a:srcRect l="94" t="53426" r="-249" b="87"/>
          <a:stretch/>
        </p:blipFill>
        <p:spPr>
          <a:xfrm>
            <a:off x="0" y="7279373"/>
            <a:ext cx="4262278" cy="5669621"/>
          </a:xfrm>
          <a:prstGeom prst="rect">
            <a:avLst/>
          </a:prstGeom>
        </p:spPr>
      </p:pic>
    </p:spTree>
    <p:extLst>
      <p:ext uri="{BB962C8B-B14F-4D97-AF65-F5344CB8AC3E}">
        <p14:creationId xmlns:p14="http://schemas.microsoft.com/office/powerpoint/2010/main" val="624343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1"/>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3BDA68A4-14E2-4DEE-BF0D-344856097FC7}" type="datetime4">
              <a:rPr lang="nl-NL" smtClean="0"/>
              <a:t>10 februari 2025</a:t>
            </a:fld>
            <a:endParaRPr lang="nl-NL"/>
          </a:p>
        </p:txBody>
      </p:sp>
      <p:sp>
        <p:nvSpPr>
          <p:cNvPr id="3" name="Tijdelijke aanduiding voor voettekst 2"/>
          <p:cNvSpPr>
            <a:spLocks noGrp="1"/>
          </p:cNvSpPr>
          <p:nvPr>
            <p:ph type="ftr" sz="quarter" idx="12"/>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r>
              <a:rPr lang="nl-NL"/>
              <a:t>Versie 1</a:t>
            </a:r>
          </a:p>
        </p:txBody>
      </p:sp>
      <p:sp>
        <p:nvSpPr>
          <p:cNvPr id="4" name="Tijdelijke aanduiding voor dianummer 3"/>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FE63E531-1C3B-364E-9A80-B8838FF23FE5}" type="slidenum">
              <a:rPr lang="nl-NL" smtClean="0"/>
              <a:pPr/>
              <a:t>49</a:t>
            </a:fld>
            <a:endParaRPr lang="nl-NL"/>
          </a:p>
        </p:txBody>
      </p:sp>
      <p:sp>
        <p:nvSpPr>
          <p:cNvPr id="5" name="Titel 4"/>
          <p:cNvSpPr>
            <a:spLocks noGrp="1"/>
          </p:cNvSpPr>
          <p:nvPr>
            <p:ph type="title"/>
          </p:nvPr>
        </p:nvSpPr>
        <p:spPr>
          <a:xfrm>
            <a:off x="4520830" y="1241008"/>
            <a:ext cx="6999169" cy="861283"/>
          </a:xfrm>
        </p:spPr>
        <p:txBody>
          <a:bodyPr>
            <a:normAutofit fontScale="9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br>
              <a:rPr lang="nl-NL"/>
            </a:br>
            <a:endParaRPr lang="nl-NL"/>
          </a:p>
        </p:txBody>
      </p:sp>
      <p:sp>
        <p:nvSpPr>
          <p:cNvPr id="8" name="Titel 4">
            <a:extLst>
              <a:ext uri="{FF2B5EF4-FFF2-40B4-BE49-F238E27FC236}">
                <a16:creationId xmlns:a16="http://schemas.microsoft.com/office/drawing/2014/main" id="{1E0FB831-8EEE-FF34-581A-C1746F3C7024}"/>
              </a:ext>
            </a:extLst>
          </p:cNvPr>
          <p:cNvSpPr txBox="1">
            <a:spLocks/>
          </p:cNvSpPr>
          <p:nvPr/>
        </p:nvSpPr>
        <p:spPr>
          <a:xfrm>
            <a:off x="1248001" y="117156"/>
            <a:ext cx="9876089" cy="420125"/>
          </a:xfrm>
          <a:prstGeom prst="rect">
            <a:avLst/>
          </a:prstGeom>
        </p:spPr>
        <p:txBody>
          <a:bodyPr vert="horz" lIns="0" tIns="0" rIns="0" bIns="0" anchor="t"/>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algn="ctr"/>
            <a:r>
              <a:rPr lang="nl-NL" sz="3200">
                <a:solidFill>
                  <a:schemeClr val="bg1"/>
                </a:solidFill>
                <a:latin typeface="Arial"/>
                <a:cs typeface="Arial"/>
              </a:rPr>
              <a:t>|   UC-0167 | Communicatie Sensoren Buitenruimte</a:t>
            </a:r>
          </a:p>
          <a:p>
            <a:pPr algn="ctr"/>
            <a:endParaRPr lang="nl-NL" sz="3200" b="1">
              <a:solidFill>
                <a:schemeClr val="bg1"/>
              </a:solidFill>
            </a:endParaRPr>
          </a:p>
        </p:txBody>
      </p:sp>
      <p:pic>
        <p:nvPicPr>
          <p:cNvPr id="12" name="Afbeelding 11" descr="Afbeelding met tekst, schermopname, Lettertype, Graphics&#10;&#10;Automatisch gegenereerde beschrijving">
            <a:extLst>
              <a:ext uri="{FF2B5EF4-FFF2-40B4-BE49-F238E27FC236}">
                <a16:creationId xmlns:a16="http://schemas.microsoft.com/office/drawing/2014/main" id="{40B5B9FF-93A8-00E7-2517-C7BC1479EC6D}"/>
              </a:ext>
            </a:extLst>
          </p:cNvPr>
          <p:cNvPicPr>
            <a:picLocks noChangeAspect="1"/>
          </p:cNvPicPr>
          <p:nvPr/>
        </p:nvPicPr>
        <p:blipFill>
          <a:blip r:embed="rId2"/>
          <a:stretch>
            <a:fillRect/>
          </a:stretch>
        </p:blipFill>
        <p:spPr>
          <a:xfrm>
            <a:off x="156072" y="127250"/>
            <a:ext cx="1744338" cy="842419"/>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AEB8A751-A962-DC50-A92B-702DB0B61B8B}"/>
              </a:ext>
            </a:extLst>
          </p:cNvPr>
          <p:cNvPicPr>
            <a:picLocks noChangeAspect="1"/>
          </p:cNvPicPr>
          <p:nvPr/>
        </p:nvPicPr>
        <p:blipFill>
          <a:blip r:embed="rId3"/>
          <a:stretch>
            <a:fillRect/>
          </a:stretch>
        </p:blipFill>
        <p:spPr>
          <a:xfrm>
            <a:off x="156245" y="1197682"/>
            <a:ext cx="1743994" cy="5022659"/>
          </a:xfrm>
          <a:prstGeom prst="rect">
            <a:avLst/>
          </a:prstGeom>
        </p:spPr>
      </p:pic>
      <p:sp>
        <p:nvSpPr>
          <p:cNvPr id="9" name="Rechthoek 8">
            <a:extLst>
              <a:ext uri="{FF2B5EF4-FFF2-40B4-BE49-F238E27FC236}">
                <a16:creationId xmlns:a16="http://schemas.microsoft.com/office/drawing/2014/main" id="{5AA640F1-D7BE-649B-728D-3B576559F0CF}"/>
              </a:ext>
            </a:extLst>
          </p:cNvPr>
          <p:cNvSpPr/>
          <p:nvPr/>
        </p:nvSpPr>
        <p:spPr>
          <a:xfrm>
            <a:off x="129711" y="3048909"/>
            <a:ext cx="1741065" cy="37887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a:p>
        </p:txBody>
      </p:sp>
      <p:pic>
        <p:nvPicPr>
          <p:cNvPr id="10" name="Afbeelding 9" descr="Communicatierichtlijn Overheidssensoren 7">
            <a:extLst>
              <a:ext uri="{FF2B5EF4-FFF2-40B4-BE49-F238E27FC236}">
                <a16:creationId xmlns:a16="http://schemas.microsoft.com/office/drawing/2014/main" id="{B4DD4356-9F17-900A-8F40-410B7029D0C1}"/>
              </a:ext>
            </a:extLst>
          </p:cNvPr>
          <p:cNvPicPr>
            <a:picLocks noChangeAspect="1"/>
          </p:cNvPicPr>
          <p:nvPr/>
        </p:nvPicPr>
        <p:blipFill>
          <a:blip r:embed="rId4"/>
          <a:stretch>
            <a:fillRect/>
          </a:stretch>
        </p:blipFill>
        <p:spPr>
          <a:xfrm>
            <a:off x="7058828" y="1064964"/>
            <a:ext cx="3720488" cy="5012675"/>
          </a:xfrm>
          <a:prstGeom prst="rect">
            <a:avLst/>
          </a:prstGeom>
        </p:spPr>
      </p:pic>
      <p:pic>
        <p:nvPicPr>
          <p:cNvPr id="11" name="Afbeelding 10" descr="Communicatierichtlijn Overheidssensoren 6">
            <a:extLst>
              <a:ext uri="{FF2B5EF4-FFF2-40B4-BE49-F238E27FC236}">
                <a16:creationId xmlns:a16="http://schemas.microsoft.com/office/drawing/2014/main" id="{B5BB0DDD-C1BC-2762-98EC-352C7D53D38B}"/>
              </a:ext>
            </a:extLst>
          </p:cNvPr>
          <p:cNvPicPr>
            <a:picLocks noChangeAspect="1"/>
          </p:cNvPicPr>
          <p:nvPr/>
        </p:nvPicPr>
        <p:blipFill>
          <a:blip r:embed="rId5"/>
          <a:srcRect l="24528" r="18113" b="158"/>
          <a:stretch/>
        </p:blipFill>
        <p:spPr>
          <a:xfrm>
            <a:off x="3029639" y="1064964"/>
            <a:ext cx="3837545" cy="5031573"/>
          </a:xfrm>
          <a:prstGeom prst="rect">
            <a:avLst/>
          </a:prstGeom>
        </p:spPr>
      </p:pic>
    </p:spTree>
    <p:extLst>
      <p:ext uri="{BB962C8B-B14F-4D97-AF65-F5344CB8AC3E}">
        <p14:creationId xmlns:p14="http://schemas.microsoft.com/office/powerpoint/2010/main" val="45948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tekst, diagram, Rechthoek, schermopname&#10;&#10;Automatisch gegenereerde beschrijving">
            <a:extLst>
              <a:ext uri="{FF2B5EF4-FFF2-40B4-BE49-F238E27FC236}">
                <a16:creationId xmlns:a16="http://schemas.microsoft.com/office/drawing/2014/main" id="{4E20B25E-B520-C0E3-DBC9-2DD47EE16A8B}"/>
              </a:ext>
            </a:extLst>
          </p:cNvPr>
          <p:cNvPicPr>
            <a:picLocks noChangeAspect="1"/>
          </p:cNvPicPr>
          <p:nvPr/>
        </p:nvPicPr>
        <p:blipFill>
          <a:blip r:embed="rId3"/>
          <a:stretch>
            <a:fillRect/>
          </a:stretch>
        </p:blipFill>
        <p:spPr>
          <a:xfrm>
            <a:off x="10583" y="1180100"/>
            <a:ext cx="12202583" cy="3418300"/>
          </a:xfrm>
          <a:prstGeom prst="rect">
            <a:avLst/>
          </a:prstGeom>
        </p:spPr>
      </p:pic>
      <p:sp>
        <p:nvSpPr>
          <p:cNvPr id="13" name="Titel 4">
            <a:extLst>
              <a:ext uri="{FF2B5EF4-FFF2-40B4-BE49-F238E27FC236}">
                <a16:creationId xmlns:a16="http://schemas.microsoft.com/office/drawing/2014/main" id="{6D19FAD5-54EB-719C-E156-47E7BBC6C4AF}"/>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err="1">
                <a:latin typeface="+mj-lt"/>
                <a:ea typeface="+mj-ea"/>
                <a:cs typeface="+mj-cs"/>
              </a:rPr>
              <a:t>Inzicht</a:t>
            </a:r>
            <a:r>
              <a:rPr lang="en-US" sz="3600">
                <a:latin typeface="+mj-lt"/>
                <a:ea typeface="+mj-ea"/>
                <a:cs typeface="+mj-cs"/>
              </a:rPr>
              <a:t> in </a:t>
            </a:r>
            <a:r>
              <a:rPr lang="en-US" sz="3600" err="1">
                <a:latin typeface="+mj-lt"/>
                <a:ea typeface="+mj-ea"/>
                <a:cs typeface="+mj-cs"/>
              </a:rPr>
              <a:t>welke</a:t>
            </a:r>
            <a:r>
              <a:rPr lang="en-US" sz="3600">
                <a:latin typeface="+mj-lt"/>
                <a:ea typeface="+mj-ea"/>
                <a:cs typeface="+mj-cs"/>
              </a:rPr>
              <a:t> </a:t>
            </a:r>
            <a:r>
              <a:rPr lang="en-US" sz="3600" err="1">
                <a:latin typeface="+mj-lt"/>
                <a:ea typeface="+mj-ea"/>
                <a:cs typeface="+mj-cs"/>
              </a:rPr>
              <a:t>werkvormen</a:t>
            </a:r>
            <a:r>
              <a:rPr lang="en-US" sz="3600">
                <a:latin typeface="+mj-lt"/>
                <a:ea typeface="+mj-ea"/>
                <a:cs typeface="+mj-cs"/>
              </a:rPr>
              <a:t> </a:t>
            </a:r>
            <a:r>
              <a:rPr lang="en-US" sz="3600" err="1">
                <a:latin typeface="+mj-lt"/>
                <a:ea typeface="+mj-ea"/>
                <a:cs typeface="+mj-cs"/>
              </a:rPr>
              <a:t>ons</a:t>
            </a:r>
            <a:r>
              <a:rPr lang="en-US" sz="3600">
                <a:latin typeface="+mj-lt"/>
                <a:ea typeface="+mj-ea"/>
                <a:cs typeface="+mj-cs"/>
              </a:rPr>
              <a:t> </a:t>
            </a:r>
            <a:r>
              <a:rPr lang="en-US" sz="3600" err="1">
                <a:latin typeface="+mj-lt"/>
                <a:ea typeface="+mj-ea"/>
                <a:cs typeface="+mj-cs"/>
              </a:rPr>
              <a:t>proces</a:t>
            </a:r>
            <a:r>
              <a:rPr lang="en-US" sz="3600">
                <a:latin typeface="+mj-lt"/>
                <a:ea typeface="+mj-ea"/>
                <a:cs typeface="+mj-cs"/>
              </a:rPr>
              <a:t> </a:t>
            </a:r>
            <a:r>
              <a:rPr lang="en-US" sz="3600" err="1">
                <a:latin typeface="+mj-lt"/>
                <a:ea typeface="+mj-ea"/>
                <a:cs typeface="+mj-cs"/>
              </a:rPr>
              <a:t>hebben</a:t>
            </a:r>
            <a:r>
              <a:rPr lang="en-US" sz="3600">
                <a:latin typeface="+mj-lt"/>
                <a:ea typeface="+mj-ea"/>
                <a:cs typeface="+mj-cs"/>
              </a:rPr>
              <a:t> </a:t>
            </a:r>
            <a:r>
              <a:rPr lang="en-US" sz="3600" err="1">
                <a:latin typeface="+mj-lt"/>
                <a:ea typeface="+mj-ea"/>
                <a:cs typeface="+mj-cs"/>
              </a:rPr>
              <a:t>geïnspireerd</a:t>
            </a:r>
            <a:r>
              <a:rPr lang="en-US" sz="3600">
                <a:latin typeface="+mj-lt"/>
                <a:ea typeface="+mj-ea"/>
                <a:cs typeface="+mj-cs"/>
              </a:rPr>
              <a:t>.</a:t>
            </a:r>
            <a:endParaRPr lang="en-US" sz="3600">
              <a:latin typeface="Aptos Display"/>
              <a:ea typeface="+mj-ea"/>
              <a:cs typeface="+mj-cs"/>
            </a:endParaRPr>
          </a:p>
          <a:p>
            <a:pPr defTabSz="914400">
              <a:spcAft>
                <a:spcPts val="600"/>
              </a:spcAft>
            </a:pPr>
            <a:endParaRPr lang="en-US" sz="3600">
              <a:latin typeface="Aptos Display"/>
              <a:ea typeface="+mj-ea"/>
              <a:cs typeface="+mj-cs"/>
            </a:endParaRPr>
          </a:p>
          <a:p>
            <a:pPr defTabSz="914400">
              <a:spcAft>
                <a:spcPts val="600"/>
              </a:spcAft>
            </a:pPr>
            <a:endParaRPr lang="en-US" sz="3600">
              <a:latin typeface="Aptos Display"/>
              <a:ea typeface="+mj-ea"/>
              <a:cs typeface="+mj-cs"/>
            </a:endParaRPr>
          </a:p>
        </p:txBody>
      </p:sp>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spcAft>
                <a:spcPts val="600"/>
              </a:spcAft>
            </a:pPr>
            <a:r>
              <a:rPr lang="en-US" sz="1200" kern="1200">
                <a:solidFill>
                  <a:schemeClr val="tx1">
                    <a:tint val="75000"/>
                  </a:schemeClr>
                </a:solidFill>
                <a:latin typeface="+mn-lt"/>
                <a:ea typeface="+mn-ea"/>
                <a:cs typeface="+mn-cs"/>
              </a:rPr>
              <a:t>Versie 1 – EC DISC – Innovatie </a:t>
            </a:r>
            <a:r>
              <a:rPr lang="en-US" sz="1200" kern="1200" err="1">
                <a:solidFill>
                  <a:schemeClr val="tx1">
                    <a:tint val="75000"/>
                  </a:schemeClr>
                </a:solidFill>
                <a:latin typeface="+mn-lt"/>
                <a:ea typeface="+mn-ea"/>
                <a:cs typeface="+mn-cs"/>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5</a:t>
            </a:fld>
            <a:endParaRPr lang="en-US" sz="1200">
              <a:solidFill>
                <a:schemeClr val="tx1">
                  <a:tint val="75000"/>
                </a:schemeClr>
              </a:solidFill>
              <a:latin typeface="+mn-lt"/>
              <a:cs typeface="+mn-cs"/>
            </a:endParaRPr>
          </a:p>
        </p:txBody>
      </p:sp>
      <p:sp>
        <p:nvSpPr>
          <p:cNvPr id="7" name="Tijdelijke aanduiding voor tekst 5">
            <a:extLst>
              <a:ext uri="{FF2B5EF4-FFF2-40B4-BE49-F238E27FC236}">
                <a16:creationId xmlns:a16="http://schemas.microsoft.com/office/drawing/2014/main" id="{8F8832F9-5AE6-BC92-7840-8153FAF3957F}"/>
              </a:ext>
            </a:extLst>
          </p:cNvPr>
          <p:cNvSpPr txBox="1">
            <a:spLocks/>
          </p:cNvSpPr>
          <p:nvPr/>
        </p:nvSpPr>
        <p:spPr>
          <a:xfrm>
            <a:off x="8020850" y="4962348"/>
            <a:ext cx="3485350" cy="1259243"/>
          </a:xfrm>
          <a:prstGeom prst="rect">
            <a:avLst/>
          </a:prstGeom>
        </p:spPr>
        <p:txBody>
          <a:bodyPr vert="horz" lIns="91440" tIns="45720" rIns="91440" bIns="45720" rtlCol="0" anchor="t">
            <a:normAutofit lnSpcReduction="10000"/>
          </a:bodyPr>
          <a:lstStyle>
            <a:defPPr>
              <a:defRPr lang="en-US"/>
            </a:defPPr>
            <a:lvl1pPr marL="23999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1pPr>
            <a:lvl2pPr marL="609585"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2pPr>
            <a:lvl3pPr marL="1219170"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3pPr>
            <a:lvl4pPr marL="182875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4pPr>
            <a:lvl5pPr marL="2438339"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5pPr>
            <a:lvl6pPr marL="3047924"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6pPr>
            <a:lvl7pPr marL="3657509"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7pPr>
            <a:lvl8pPr marL="4267093"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8pPr>
            <a:lvl9pPr marL="4876678"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9pPr>
          </a:lstStyle>
          <a:p>
            <a:pPr marL="0" indent="0" algn="r" defTabSz="914400">
              <a:lnSpc>
                <a:spcPct val="90000"/>
              </a:lnSpc>
              <a:spcBef>
                <a:spcPts val="1000"/>
              </a:spcBef>
              <a:buFont typeface="Arial"/>
              <a:buNone/>
            </a:pPr>
            <a:r>
              <a:rPr lang="nl-NL" sz="1800">
                <a:latin typeface="+mn-lt"/>
                <a:cs typeface="+mn-cs"/>
              </a:rPr>
              <a:t>Gebaseerd op design thinking en meerdere jaren aan ervaring in het opleveren van innovatieve </a:t>
            </a:r>
            <a:r>
              <a:rPr lang="nl-NL" sz="1800" err="1">
                <a:latin typeface="+mn-lt"/>
                <a:cs typeface="+mn-cs"/>
              </a:rPr>
              <a:t>usecases</a:t>
            </a:r>
            <a:r>
              <a:rPr lang="nl-NL" sz="1800">
                <a:latin typeface="+mn-lt"/>
                <a:cs typeface="+mn-cs"/>
              </a:rPr>
              <a:t> binnen de gemeentelijke context </a:t>
            </a:r>
            <a:endParaRPr lang="nl-NL">
              <a:cs typeface="+mn-cs"/>
            </a:endParaRPr>
          </a:p>
        </p:txBody>
      </p:sp>
    </p:spTree>
    <p:extLst>
      <p:ext uri="{BB962C8B-B14F-4D97-AF65-F5344CB8AC3E}">
        <p14:creationId xmlns:p14="http://schemas.microsoft.com/office/powerpoint/2010/main" val="1168698528"/>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schermopname, Lettertype, nummer&#10;&#10;Automatisch gegenereerde beschrijving">
            <a:extLst>
              <a:ext uri="{FF2B5EF4-FFF2-40B4-BE49-F238E27FC236}">
                <a16:creationId xmlns:a16="http://schemas.microsoft.com/office/drawing/2014/main" id="{A3D3429E-1D62-FF3F-5EE1-92386684E860}"/>
              </a:ext>
            </a:extLst>
          </p:cNvPr>
          <p:cNvPicPr>
            <a:picLocks noChangeAspect="1"/>
          </p:cNvPicPr>
          <p:nvPr/>
        </p:nvPicPr>
        <p:blipFill>
          <a:blip r:embed="rId2"/>
          <a:stretch>
            <a:fillRect/>
          </a:stretch>
        </p:blipFill>
        <p:spPr>
          <a:xfrm>
            <a:off x="929773" y="1334766"/>
            <a:ext cx="2326632" cy="3503633"/>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50</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Experiment</a:t>
            </a:r>
            <a:endParaRPr lang="nl-NL"/>
          </a:p>
          <a:p>
            <a:r>
              <a:rPr lang="nl-NL">
                <a:latin typeface="Arial"/>
                <a:cs typeface="Arial"/>
              </a:rPr>
              <a:t>Situationele verdieping</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Sans-Serif"/>
              <a:buChar char="-"/>
            </a:pPr>
            <a:r>
              <a:rPr lang="nl-NL">
                <a:solidFill>
                  <a:srgbClr val="333333"/>
                </a:solidFill>
                <a:latin typeface="Arial"/>
                <a:cs typeface="Arial"/>
              </a:rPr>
              <a:t>KIES EEN PAAR VORMEN OM UIT TE LICHTEN</a:t>
            </a:r>
            <a:endParaRPr lang="en-US">
              <a:solidFill>
                <a:srgbClr val="000000"/>
              </a:solidFill>
              <a:latin typeface="Arial"/>
              <a:cs typeface="Arial"/>
            </a:endParaRPr>
          </a:p>
          <a:p>
            <a:pPr marL="608965" lvl="1" indent="-239395">
              <a:lnSpc>
                <a:spcPct val="100000"/>
              </a:lnSpc>
              <a:buFont typeface="Courier New,monospace"/>
              <a:buChar char="o"/>
            </a:pPr>
            <a:r>
              <a:rPr lang="nl-NL">
                <a:solidFill>
                  <a:srgbClr val="333333"/>
                </a:solidFill>
                <a:latin typeface="Arial"/>
                <a:cs typeface="Arial"/>
              </a:rPr>
              <a:t>Voorstel: Participatie, Security penetratietest</a:t>
            </a:r>
          </a:p>
          <a:p>
            <a:pPr marL="0" indent="0">
              <a:lnSpc>
                <a:spcPct val="100000"/>
              </a:lnSpc>
              <a:buNone/>
            </a:pPr>
            <a:endParaRPr lang="nl-NL">
              <a:solidFill>
                <a:srgbClr val="333333"/>
              </a:solidFill>
            </a:endParaRPr>
          </a:p>
        </p:txBody>
      </p:sp>
    </p:spTree>
    <p:extLst>
      <p:ext uri="{BB962C8B-B14F-4D97-AF65-F5344CB8AC3E}">
        <p14:creationId xmlns:p14="http://schemas.microsoft.com/office/powerpoint/2010/main" val="2608263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Afbeelding 7" descr="Afbeelding met tekst, schermopname, nummer, Afdrukken&#10;&#10;Automatisch gegenereerde beschrijving">
            <a:extLst>
              <a:ext uri="{FF2B5EF4-FFF2-40B4-BE49-F238E27FC236}">
                <a16:creationId xmlns:a16="http://schemas.microsoft.com/office/drawing/2014/main" id="{3B9AA756-9025-5C7D-7B31-19B12A029A2D}"/>
              </a:ext>
            </a:extLst>
          </p:cNvPr>
          <p:cNvPicPr>
            <a:picLocks noChangeAspect="1"/>
          </p:cNvPicPr>
          <p:nvPr/>
        </p:nvPicPr>
        <p:blipFill>
          <a:blip r:embed="rId2"/>
          <a:srcRect l="51" t="4007" r="134" b="174"/>
          <a:stretch/>
        </p:blipFill>
        <p:spPr>
          <a:xfrm>
            <a:off x="2923819" y="831851"/>
            <a:ext cx="5683521" cy="5818811"/>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51</a:t>
            </a:fld>
            <a:endParaRPr lang="en-US" sz="1200">
              <a:solidFill>
                <a:schemeClr val="tx1">
                  <a:tint val="75000"/>
                </a:schemeClr>
              </a:solidFill>
              <a:latin typeface="+mn-lt"/>
              <a:cs typeface="+mn-cs"/>
            </a:endParaRPr>
          </a:p>
        </p:txBody>
      </p:sp>
      <p:sp>
        <p:nvSpPr>
          <p:cNvPr id="6" name="Titel 4">
            <a:extLst>
              <a:ext uri="{FF2B5EF4-FFF2-40B4-BE49-F238E27FC236}">
                <a16:creationId xmlns:a16="http://schemas.microsoft.com/office/drawing/2014/main" id="{7EA47D3C-66DC-F2FD-4383-4CC7181687FE}"/>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err="1">
                <a:latin typeface="+mj-lt"/>
                <a:ea typeface="+mj-ea"/>
                <a:cs typeface="+mj-cs"/>
              </a:rPr>
              <a:t>Haalbaarheid</a:t>
            </a:r>
            <a:endParaRPr lang="nl-NL" err="1">
              <a:ea typeface="+mj-ea"/>
            </a:endParaRPr>
          </a:p>
        </p:txBody>
      </p:sp>
      <p:sp>
        <p:nvSpPr>
          <p:cNvPr id="11" name="Tijdelijke aanduiding voor tekst 5">
            <a:extLst>
              <a:ext uri="{FF2B5EF4-FFF2-40B4-BE49-F238E27FC236}">
                <a16:creationId xmlns:a16="http://schemas.microsoft.com/office/drawing/2014/main" id="{6CC98037-29E1-8DD2-0C72-CE3DCDEDB021}"/>
              </a:ext>
            </a:extLst>
          </p:cNvPr>
          <p:cNvSpPr txBox="1">
            <a:spLocks/>
          </p:cNvSpPr>
          <p:nvPr/>
        </p:nvSpPr>
        <p:spPr>
          <a:xfrm>
            <a:off x="7868450" y="4809948"/>
            <a:ext cx="3485350" cy="1259243"/>
          </a:xfrm>
          <a:prstGeom prst="rect">
            <a:avLst/>
          </a:prstGeom>
        </p:spPr>
        <p:txBody>
          <a:bodyPr vert="horz" lIns="91440" tIns="45720" rIns="91440" bIns="45720" rtlCol="0" anchor="t">
            <a:normAutofit/>
          </a:bodyPr>
          <a:lstStyle>
            <a:defPPr>
              <a:defRPr lang="en-US"/>
            </a:defPPr>
            <a:lvl1pPr marL="23999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1pPr>
            <a:lvl2pPr marL="609585"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2pPr>
            <a:lvl3pPr marL="1219170"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3pPr>
            <a:lvl4pPr marL="182875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4pPr>
            <a:lvl5pPr marL="2438339"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5pPr>
            <a:lvl6pPr marL="3047924"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6pPr>
            <a:lvl7pPr marL="3657509"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7pPr>
            <a:lvl8pPr marL="4267093"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8pPr>
            <a:lvl9pPr marL="4876678"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a:latin typeface="+mn-lt"/>
                <a:cs typeface="+mn-cs"/>
              </a:rPr>
              <a:t>-</a:t>
            </a:r>
            <a:endParaRPr lang="nl-NL"/>
          </a:p>
        </p:txBody>
      </p:sp>
      <p:sp>
        <p:nvSpPr>
          <p:cNvPr id="5" name="Rechthoek 4">
            <a:extLst>
              <a:ext uri="{FF2B5EF4-FFF2-40B4-BE49-F238E27FC236}">
                <a16:creationId xmlns:a16="http://schemas.microsoft.com/office/drawing/2014/main" id="{D28DD165-D206-CC43-025E-9625CF78D236}"/>
              </a:ext>
            </a:extLst>
          </p:cNvPr>
          <p:cNvSpPr/>
          <p:nvPr/>
        </p:nvSpPr>
        <p:spPr>
          <a:xfrm>
            <a:off x="7028864" y="984377"/>
            <a:ext cx="717626" cy="32730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36645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2"/>
          <a:stretch>
            <a:fillRect/>
          </a:stretch>
        </p:blipFill>
        <p:spPr>
          <a:xfrm>
            <a:off x="0" y="705445"/>
            <a:ext cx="12192000" cy="6119794"/>
          </a:xfrm>
          <a:prstGeom prst="rect">
            <a:avLst/>
          </a:prstGeom>
        </p:spPr>
      </p:pic>
      <p:pic>
        <p:nvPicPr>
          <p:cNvPr id="7" name="Afbeelding 6" descr="Afbeelding met tekst, Lettertype, schermopname&#10;&#10;Automatisch gegenereerde beschrijving">
            <a:extLst>
              <a:ext uri="{FF2B5EF4-FFF2-40B4-BE49-F238E27FC236}">
                <a16:creationId xmlns:a16="http://schemas.microsoft.com/office/drawing/2014/main" id="{77BB7C17-6B4B-C8E7-F43C-3439300F1E0E}"/>
              </a:ext>
            </a:extLst>
          </p:cNvPr>
          <p:cNvPicPr>
            <a:picLocks noChangeAspect="1"/>
          </p:cNvPicPr>
          <p:nvPr/>
        </p:nvPicPr>
        <p:blipFill>
          <a:blip r:embed="rId3"/>
          <a:stretch>
            <a:fillRect/>
          </a:stretch>
        </p:blipFill>
        <p:spPr>
          <a:xfrm>
            <a:off x="999281" y="1378050"/>
            <a:ext cx="2322654" cy="2597190"/>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52</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Haalbaarheid</a:t>
            </a:r>
            <a:endParaRPr lang="nl-NL"/>
          </a:p>
          <a:p>
            <a:r>
              <a:rPr lang="nl-NL">
                <a:latin typeface="Arial"/>
                <a:cs typeface="Arial"/>
              </a:rPr>
              <a:t>Functie</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00000"/>
              </a:lnSpc>
              <a:buNone/>
            </a:pPr>
            <a:r>
              <a:rPr lang="nl-NL" i="1">
                <a:solidFill>
                  <a:srgbClr val="333333"/>
                </a:solidFill>
                <a:latin typeface="Arial"/>
                <a:cs typeface="Arial"/>
              </a:rPr>
              <a:t>Bepalen of oplossing opgeschaald gaat worden. Kernteam opstellen en benodigde stakeholders betrekken. EC DISC niet meer in de aanjagende rol</a:t>
            </a:r>
            <a:endParaRPr lang="nl-NL" i="1">
              <a:solidFill>
                <a:srgbClr val="333333"/>
              </a:solidFill>
            </a:endParaRPr>
          </a:p>
          <a:p>
            <a:pPr marL="0" indent="0">
              <a:lnSpc>
                <a:spcPct val="100000"/>
              </a:lnSpc>
              <a:buNone/>
            </a:pPr>
            <a:endParaRPr lang="nl-NL">
              <a:solidFill>
                <a:srgbClr val="333333"/>
              </a:solidFill>
            </a:endParaRPr>
          </a:p>
          <a:p>
            <a:pPr marL="0" indent="0">
              <a:lnSpc>
                <a:spcPct val="100000"/>
              </a:lnSpc>
              <a:buNone/>
            </a:pPr>
            <a:r>
              <a:rPr lang="nl-NL">
                <a:solidFill>
                  <a:srgbClr val="333333"/>
                </a:solidFill>
                <a:latin typeface="Arial"/>
                <a:cs typeface="Arial"/>
              </a:rPr>
              <a:t>Het is nu echt aan de opgavehouder om een team op te zetten en te identificeren hoe ze het een duurzaam, haalbaar project kunnen maken die ook past bij hun manier van werken!</a:t>
            </a:r>
            <a:endParaRPr lang="nl-NL">
              <a:solidFill>
                <a:srgbClr val="333333"/>
              </a:solidFill>
            </a:endParaRPr>
          </a:p>
          <a:p>
            <a:pPr marL="0" indent="0">
              <a:lnSpc>
                <a:spcPct val="100000"/>
              </a:lnSpc>
              <a:buNone/>
            </a:pPr>
            <a:endParaRPr lang="nl-NL">
              <a:solidFill>
                <a:srgbClr val="333333"/>
              </a:solidFill>
            </a:endParaRPr>
          </a:p>
          <a:p>
            <a:pPr marL="0" indent="0">
              <a:lnSpc>
                <a:spcPct val="100000"/>
              </a:lnSpc>
              <a:buNone/>
            </a:pPr>
            <a:endParaRPr lang="nl-NL">
              <a:solidFill>
                <a:srgbClr val="333333"/>
              </a:solidFill>
            </a:endParaRPr>
          </a:p>
          <a:p>
            <a:pPr marL="239395" indent="-239395">
              <a:lnSpc>
                <a:spcPct val="100000"/>
              </a:lnSpc>
            </a:pPr>
            <a:endParaRPr lang="nl-NL"/>
          </a:p>
        </p:txBody>
      </p:sp>
      <p:pic>
        <p:nvPicPr>
          <p:cNvPr id="11" name="Afbeelding 10" descr="Afbeelding met tekst, Lettertype, schermopname, ontwerp&#10;&#10;Automatisch gegenereerde beschrijving">
            <a:extLst>
              <a:ext uri="{FF2B5EF4-FFF2-40B4-BE49-F238E27FC236}">
                <a16:creationId xmlns:a16="http://schemas.microsoft.com/office/drawing/2014/main" id="{A8D7688B-CF83-90CE-1B4B-98860C65F8F2}"/>
              </a:ext>
            </a:extLst>
          </p:cNvPr>
          <p:cNvPicPr>
            <a:picLocks noChangeAspect="1"/>
          </p:cNvPicPr>
          <p:nvPr/>
        </p:nvPicPr>
        <p:blipFill>
          <a:blip r:embed="rId4"/>
          <a:srcRect t="44462" b="-170"/>
          <a:stretch/>
        </p:blipFill>
        <p:spPr>
          <a:xfrm>
            <a:off x="0" y="6277955"/>
            <a:ext cx="4284470" cy="6926015"/>
          </a:xfrm>
          <a:prstGeom prst="rect">
            <a:avLst/>
          </a:prstGeom>
        </p:spPr>
      </p:pic>
    </p:spTree>
    <p:extLst>
      <p:ext uri="{BB962C8B-B14F-4D97-AF65-F5344CB8AC3E}">
        <p14:creationId xmlns:p14="http://schemas.microsoft.com/office/powerpoint/2010/main" val="1234102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2"/>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53</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Haalbaarheid</a:t>
            </a:r>
            <a:endParaRPr lang="nl-NL"/>
          </a:p>
          <a:p>
            <a:r>
              <a:rPr lang="nl-NL">
                <a:latin typeface="Arial"/>
                <a:cs typeface="Arial"/>
              </a:rPr>
              <a:t>Resultaten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Sans-Serif"/>
              <a:buChar char="-"/>
            </a:pPr>
            <a:r>
              <a:rPr lang="nl-NL" dirty="0">
                <a:solidFill>
                  <a:srgbClr val="333333"/>
                </a:solidFill>
                <a:latin typeface="Arial"/>
                <a:cs typeface="Arial"/>
              </a:rPr>
              <a:t>KIES EEN PAAR VORMEN OM UIT TE LICHTEN</a:t>
            </a:r>
            <a:endParaRPr lang="en-US">
              <a:solidFill>
                <a:srgbClr val="000000"/>
              </a:solidFill>
              <a:latin typeface="Arial"/>
              <a:cs typeface="Arial"/>
            </a:endParaRPr>
          </a:p>
          <a:p>
            <a:pPr marL="608965" lvl="1" indent="-239395">
              <a:lnSpc>
                <a:spcPct val="100000"/>
              </a:lnSpc>
              <a:buFont typeface="Courier New,monospace"/>
              <a:buChar char="o"/>
            </a:pPr>
            <a:r>
              <a:rPr lang="nl-NL" dirty="0">
                <a:solidFill>
                  <a:srgbClr val="333333"/>
                </a:solidFill>
                <a:latin typeface="Arial"/>
                <a:cs typeface="Arial"/>
              </a:rPr>
              <a:t>Voorstel: Beheerplan, opgavehouder verantwoordelijk.</a:t>
            </a:r>
            <a:endParaRPr lang="nl-NL" dirty="0">
              <a:solidFill>
                <a:srgbClr val="000000"/>
              </a:solidFill>
            </a:endParaRPr>
          </a:p>
          <a:p>
            <a:pPr marL="608965" lvl="1" indent="-239395">
              <a:lnSpc>
                <a:spcPct val="100000"/>
              </a:lnSpc>
              <a:buFont typeface="Courier New,monospace"/>
              <a:buChar char="o"/>
            </a:pPr>
            <a:r>
              <a:rPr lang="nl-NL" dirty="0">
                <a:solidFill>
                  <a:srgbClr val="333333"/>
                </a:solidFill>
                <a:latin typeface="Arial"/>
                <a:cs typeface="Arial"/>
              </a:rPr>
              <a:t>Benoem dat dit voorbeelden zijn, maar dat is helemaal aan het team hoe ze na een innovatie schakelen en haalbaarheid en  opschaal potentie </a:t>
            </a:r>
            <a:r>
              <a:rPr lang="nl-NL" dirty="0" err="1">
                <a:solidFill>
                  <a:srgbClr val="333333"/>
                </a:solidFill>
                <a:latin typeface="Arial"/>
                <a:cs typeface="Arial"/>
              </a:rPr>
              <a:t>defineren</a:t>
            </a:r>
            <a:r>
              <a:rPr lang="nl-NL" dirty="0">
                <a:solidFill>
                  <a:srgbClr val="333333"/>
                </a:solidFill>
                <a:latin typeface="Arial"/>
                <a:cs typeface="Arial"/>
              </a:rPr>
              <a:t>. Wij zijn hier alleen nog adviserend als rol.</a:t>
            </a:r>
            <a:endParaRPr lang="nl-NL">
              <a:solidFill>
                <a:srgbClr val="333333"/>
              </a:solidFill>
            </a:endParaRPr>
          </a:p>
        </p:txBody>
      </p:sp>
      <p:pic>
        <p:nvPicPr>
          <p:cNvPr id="5" name="Afbeelding 4" descr="Afbeelding met tekst, schermopname, Lettertype, brief&#10;&#10;Automatisch gegenereerde beschrijving">
            <a:extLst>
              <a:ext uri="{FF2B5EF4-FFF2-40B4-BE49-F238E27FC236}">
                <a16:creationId xmlns:a16="http://schemas.microsoft.com/office/drawing/2014/main" id="{4A80BEBA-3FD8-F486-EB45-CAD0661DDA37}"/>
              </a:ext>
            </a:extLst>
          </p:cNvPr>
          <p:cNvPicPr>
            <a:picLocks noChangeAspect="1"/>
          </p:cNvPicPr>
          <p:nvPr/>
        </p:nvPicPr>
        <p:blipFill>
          <a:blip r:embed="rId3"/>
          <a:srcRect l="-53" t="43504" b="-85"/>
          <a:stretch/>
        </p:blipFill>
        <p:spPr>
          <a:xfrm>
            <a:off x="0" y="6142151"/>
            <a:ext cx="4268958" cy="7008164"/>
          </a:xfrm>
          <a:prstGeom prst="rect">
            <a:avLst/>
          </a:prstGeom>
        </p:spPr>
      </p:pic>
      <p:pic>
        <p:nvPicPr>
          <p:cNvPr id="8" name="Afbeelding 7" descr="Afbeelding met tekst, schermopname, Lettertype, nummer&#10;&#10;Automatisch gegenereerde beschrijving">
            <a:extLst>
              <a:ext uri="{FF2B5EF4-FFF2-40B4-BE49-F238E27FC236}">
                <a16:creationId xmlns:a16="http://schemas.microsoft.com/office/drawing/2014/main" id="{BBC30B52-1BE5-CC02-6F2B-94FBFE9BC97D}"/>
              </a:ext>
            </a:extLst>
          </p:cNvPr>
          <p:cNvPicPr>
            <a:picLocks noChangeAspect="1"/>
          </p:cNvPicPr>
          <p:nvPr/>
        </p:nvPicPr>
        <p:blipFill>
          <a:blip r:embed="rId4"/>
          <a:stretch>
            <a:fillRect/>
          </a:stretch>
        </p:blipFill>
        <p:spPr>
          <a:xfrm>
            <a:off x="1004620" y="1394322"/>
            <a:ext cx="2265804" cy="3112495"/>
          </a:xfrm>
          <a:prstGeom prst="rect">
            <a:avLst/>
          </a:prstGeom>
        </p:spPr>
      </p:pic>
    </p:spTree>
    <p:extLst>
      <p:ext uri="{BB962C8B-B14F-4D97-AF65-F5344CB8AC3E}">
        <p14:creationId xmlns:p14="http://schemas.microsoft.com/office/powerpoint/2010/main" val="2980159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1"/>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3BDA68A4-14E2-4DEE-BF0D-344856097FC7}" type="datetime4">
              <a:rPr lang="nl-NL" smtClean="0"/>
              <a:t>10 februari 2025</a:t>
            </a:fld>
            <a:endParaRPr lang="nl-NL"/>
          </a:p>
        </p:txBody>
      </p:sp>
      <p:sp>
        <p:nvSpPr>
          <p:cNvPr id="3" name="Tijdelijke aanduiding voor voettekst 2"/>
          <p:cNvSpPr>
            <a:spLocks noGrp="1"/>
          </p:cNvSpPr>
          <p:nvPr>
            <p:ph type="ftr" sz="quarter" idx="12"/>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r>
              <a:rPr lang="nl-NL"/>
              <a:t>Versie 1</a:t>
            </a:r>
          </a:p>
        </p:txBody>
      </p:sp>
      <p:sp>
        <p:nvSpPr>
          <p:cNvPr id="4" name="Tijdelijke aanduiding voor dianummer 3"/>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FE63E531-1C3B-364E-9A80-B8838FF23FE5}" type="slidenum">
              <a:rPr lang="nl-NL" smtClean="0"/>
              <a:pPr/>
              <a:t>54</a:t>
            </a:fld>
            <a:endParaRPr lang="nl-NL"/>
          </a:p>
        </p:txBody>
      </p:sp>
      <p:sp>
        <p:nvSpPr>
          <p:cNvPr id="5" name="Titel 4"/>
          <p:cNvSpPr>
            <a:spLocks noGrp="1"/>
          </p:cNvSpPr>
          <p:nvPr>
            <p:ph type="title"/>
          </p:nvPr>
        </p:nvSpPr>
        <p:spPr>
          <a:xfrm>
            <a:off x="4520830" y="1241008"/>
            <a:ext cx="6999169" cy="861283"/>
          </a:xfrm>
        </p:spPr>
        <p:txBody>
          <a:bodyPr>
            <a:normAutofit fontScale="9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br>
              <a:rPr lang="nl-NL"/>
            </a:br>
            <a:endParaRPr lang="nl-NL"/>
          </a:p>
        </p:txBody>
      </p:sp>
      <p:sp>
        <p:nvSpPr>
          <p:cNvPr id="8" name="Titel 4">
            <a:extLst>
              <a:ext uri="{FF2B5EF4-FFF2-40B4-BE49-F238E27FC236}">
                <a16:creationId xmlns:a16="http://schemas.microsoft.com/office/drawing/2014/main" id="{1E0FB831-8EEE-FF34-581A-C1746F3C7024}"/>
              </a:ext>
            </a:extLst>
          </p:cNvPr>
          <p:cNvSpPr txBox="1">
            <a:spLocks/>
          </p:cNvSpPr>
          <p:nvPr/>
        </p:nvSpPr>
        <p:spPr>
          <a:xfrm>
            <a:off x="1248001" y="117156"/>
            <a:ext cx="9876089" cy="420125"/>
          </a:xfrm>
          <a:prstGeom prst="rect">
            <a:avLst/>
          </a:prstGeom>
        </p:spPr>
        <p:txBody>
          <a:bodyPr vert="horz" lIns="0" tIns="0" rIns="0" bIns="0" anchor="t"/>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algn="ctr"/>
            <a:r>
              <a:rPr lang="nl-NL" sz="3200">
                <a:solidFill>
                  <a:schemeClr val="bg1"/>
                </a:solidFill>
                <a:latin typeface="Arial"/>
                <a:cs typeface="Arial"/>
              </a:rPr>
              <a:t>| UC-0156 | Slimme vuilnisbakken Mr. </a:t>
            </a:r>
            <a:r>
              <a:rPr lang="nl-NL" sz="3200" err="1">
                <a:solidFill>
                  <a:schemeClr val="bg1"/>
                </a:solidFill>
                <a:latin typeface="Arial"/>
                <a:cs typeface="Arial"/>
              </a:rPr>
              <a:t>Fill</a:t>
            </a:r>
            <a:endParaRPr lang="nl-NL" err="1">
              <a:solidFill>
                <a:schemeClr val="bg1"/>
              </a:solidFill>
            </a:endParaRPr>
          </a:p>
        </p:txBody>
      </p:sp>
      <p:pic>
        <p:nvPicPr>
          <p:cNvPr id="6" name="Afbeelding 5" descr="Afbeelding met gebouw, buitenshuis, hemel, kleding&#10;&#10;Automatisch gegenereerde beschrijving">
            <a:extLst>
              <a:ext uri="{FF2B5EF4-FFF2-40B4-BE49-F238E27FC236}">
                <a16:creationId xmlns:a16="http://schemas.microsoft.com/office/drawing/2014/main" id="{7086DB66-977A-847B-3F9B-7904AE6B1550}"/>
              </a:ext>
            </a:extLst>
          </p:cNvPr>
          <p:cNvPicPr>
            <a:picLocks noChangeAspect="1"/>
          </p:cNvPicPr>
          <p:nvPr/>
        </p:nvPicPr>
        <p:blipFill>
          <a:blip r:embed="rId2"/>
          <a:srcRect l="8266" r="139"/>
          <a:stretch/>
        </p:blipFill>
        <p:spPr>
          <a:xfrm>
            <a:off x="2250831" y="1486598"/>
            <a:ext cx="7694950" cy="4324350"/>
          </a:xfrm>
          <a:prstGeom prst="rect">
            <a:avLst/>
          </a:prstGeom>
        </p:spPr>
      </p:pic>
      <p:pic>
        <p:nvPicPr>
          <p:cNvPr id="11" name="Afbeelding 10" descr="Afbeelding met schermopname, Lettertype, wit, tekst&#10;&#10;Automatisch gegenereerde beschrijving">
            <a:extLst>
              <a:ext uri="{FF2B5EF4-FFF2-40B4-BE49-F238E27FC236}">
                <a16:creationId xmlns:a16="http://schemas.microsoft.com/office/drawing/2014/main" id="{B2FA590B-0641-1283-EB63-E3FC6D59EEA0}"/>
              </a:ext>
            </a:extLst>
          </p:cNvPr>
          <p:cNvPicPr>
            <a:picLocks noChangeAspect="1"/>
          </p:cNvPicPr>
          <p:nvPr/>
        </p:nvPicPr>
        <p:blipFill>
          <a:blip r:embed="rId3"/>
          <a:stretch>
            <a:fillRect/>
          </a:stretch>
        </p:blipFill>
        <p:spPr>
          <a:xfrm>
            <a:off x="156072" y="118069"/>
            <a:ext cx="1744338" cy="842419"/>
          </a:xfrm>
          <a:prstGeom prst="rect">
            <a:avLst/>
          </a:prstGeom>
        </p:spPr>
      </p:pic>
      <p:pic>
        <p:nvPicPr>
          <p:cNvPr id="7" name="Afbeelding 6" descr="Afbeelding met tekst, schermopname, Lettertype, nummer&#10;&#10;Automatisch gegenereerde beschrijving">
            <a:extLst>
              <a:ext uri="{FF2B5EF4-FFF2-40B4-BE49-F238E27FC236}">
                <a16:creationId xmlns:a16="http://schemas.microsoft.com/office/drawing/2014/main" id="{CE3C687D-7CB8-38D8-22D8-F779FD7BCBF5}"/>
              </a:ext>
            </a:extLst>
          </p:cNvPr>
          <p:cNvPicPr>
            <a:picLocks noChangeAspect="1"/>
          </p:cNvPicPr>
          <p:nvPr/>
        </p:nvPicPr>
        <p:blipFill>
          <a:blip r:embed="rId4"/>
          <a:stretch>
            <a:fillRect/>
          </a:stretch>
        </p:blipFill>
        <p:spPr>
          <a:xfrm>
            <a:off x="156063" y="1121386"/>
            <a:ext cx="1739412" cy="2540245"/>
          </a:xfrm>
          <a:prstGeom prst="rect">
            <a:avLst/>
          </a:prstGeom>
        </p:spPr>
      </p:pic>
      <p:pic>
        <p:nvPicPr>
          <p:cNvPr id="9" name="Afbeelding 8" descr="Afbeelding met tekst, schermopname, Lettertype&#10;&#10;Automatisch gegenereerde beschrijving">
            <a:extLst>
              <a:ext uri="{FF2B5EF4-FFF2-40B4-BE49-F238E27FC236}">
                <a16:creationId xmlns:a16="http://schemas.microsoft.com/office/drawing/2014/main" id="{727646A4-324A-CB20-9FC3-57494A1DB856}"/>
              </a:ext>
            </a:extLst>
          </p:cNvPr>
          <p:cNvPicPr>
            <a:picLocks noChangeAspect="1"/>
          </p:cNvPicPr>
          <p:nvPr/>
        </p:nvPicPr>
        <p:blipFill>
          <a:blip r:embed="rId5"/>
          <a:stretch>
            <a:fillRect/>
          </a:stretch>
        </p:blipFill>
        <p:spPr>
          <a:xfrm>
            <a:off x="6866425" y="1107830"/>
            <a:ext cx="4953733" cy="1981200"/>
          </a:xfrm>
          <a:prstGeom prst="rect">
            <a:avLst/>
          </a:prstGeom>
        </p:spPr>
      </p:pic>
      <p:sp>
        <p:nvSpPr>
          <p:cNvPr id="12" name="Rechthoek 11">
            <a:extLst>
              <a:ext uri="{FF2B5EF4-FFF2-40B4-BE49-F238E27FC236}">
                <a16:creationId xmlns:a16="http://schemas.microsoft.com/office/drawing/2014/main" id="{7AC79C2B-F435-747C-F955-8EB9B03323B0}"/>
              </a:ext>
            </a:extLst>
          </p:cNvPr>
          <p:cNvSpPr/>
          <p:nvPr/>
        </p:nvSpPr>
        <p:spPr>
          <a:xfrm>
            <a:off x="155700" y="2603432"/>
            <a:ext cx="1732448" cy="103988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a:p>
        </p:txBody>
      </p:sp>
    </p:spTree>
    <p:extLst>
      <p:ext uri="{BB962C8B-B14F-4D97-AF65-F5344CB8AC3E}">
        <p14:creationId xmlns:p14="http://schemas.microsoft.com/office/powerpoint/2010/main" val="2325494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Afbeelding 8" descr="Afbeelding met tekst, schermopname, nummer, Afdrukken&#10;&#10;Automatisch gegenereerde beschrijving">
            <a:extLst>
              <a:ext uri="{FF2B5EF4-FFF2-40B4-BE49-F238E27FC236}">
                <a16:creationId xmlns:a16="http://schemas.microsoft.com/office/drawing/2014/main" id="{B118D38C-FAF0-2102-E3F7-4ADDD6BAD0E1}"/>
              </a:ext>
            </a:extLst>
          </p:cNvPr>
          <p:cNvPicPr>
            <a:picLocks noChangeAspect="1"/>
          </p:cNvPicPr>
          <p:nvPr/>
        </p:nvPicPr>
        <p:blipFill>
          <a:blip r:embed="rId2"/>
          <a:srcRect l="51" t="4007" r="134" b="174"/>
          <a:stretch/>
        </p:blipFill>
        <p:spPr>
          <a:xfrm>
            <a:off x="2923819" y="831851"/>
            <a:ext cx="5683521" cy="5818811"/>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55</a:t>
            </a:fld>
            <a:endParaRPr lang="en-US" sz="1200">
              <a:solidFill>
                <a:schemeClr val="tx1">
                  <a:tint val="75000"/>
                </a:schemeClr>
              </a:solidFill>
              <a:latin typeface="+mn-lt"/>
              <a:cs typeface="+mn-cs"/>
            </a:endParaRPr>
          </a:p>
        </p:txBody>
      </p:sp>
      <p:sp>
        <p:nvSpPr>
          <p:cNvPr id="6" name="Titel 4">
            <a:extLst>
              <a:ext uri="{FF2B5EF4-FFF2-40B4-BE49-F238E27FC236}">
                <a16:creationId xmlns:a16="http://schemas.microsoft.com/office/drawing/2014/main" id="{7EA47D3C-66DC-F2FD-4383-4CC7181687FE}"/>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err="1">
                <a:latin typeface="+mj-lt"/>
                <a:ea typeface="+mj-ea"/>
                <a:cs typeface="+mj-cs"/>
              </a:rPr>
              <a:t>Adoptie</a:t>
            </a:r>
            <a:endParaRPr lang="nl-NL" err="1">
              <a:ea typeface="+mj-ea"/>
            </a:endParaRPr>
          </a:p>
        </p:txBody>
      </p:sp>
      <p:sp>
        <p:nvSpPr>
          <p:cNvPr id="11" name="Tijdelijke aanduiding voor tekst 5">
            <a:extLst>
              <a:ext uri="{FF2B5EF4-FFF2-40B4-BE49-F238E27FC236}">
                <a16:creationId xmlns:a16="http://schemas.microsoft.com/office/drawing/2014/main" id="{6CC98037-29E1-8DD2-0C72-CE3DCDEDB021}"/>
              </a:ext>
            </a:extLst>
          </p:cNvPr>
          <p:cNvSpPr txBox="1">
            <a:spLocks/>
          </p:cNvSpPr>
          <p:nvPr/>
        </p:nvSpPr>
        <p:spPr>
          <a:xfrm>
            <a:off x="7868450" y="4809948"/>
            <a:ext cx="3485350" cy="1259243"/>
          </a:xfrm>
          <a:prstGeom prst="rect">
            <a:avLst/>
          </a:prstGeom>
        </p:spPr>
        <p:txBody>
          <a:bodyPr vert="horz" lIns="91440" tIns="45720" rIns="91440" bIns="45720" rtlCol="0" anchor="t">
            <a:normAutofit/>
          </a:bodyPr>
          <a:lstStyle>
            <a:defPPr>
              <a:defRPr lang="en-US"/>
            </a:defPPr>
            <a:lvl1pPr marL="23999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1pPr>
            <a:lvl2pPr marL="609585"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2pPr>
            <a:lvl3pPr marL="1219170"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3pPr>
            <a:lvl4pPr marL="1828754"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4pPr>
            <a:lvl5pPr marL="2438339" indent="-239994" algn="l" defTabSz="609585" rtl="0" eaLnBrk="1" fontAlgn="base" latinLnBrk="0" hangingPunct="1">
              <a:lnSpc>
                <a:spcPts val="4000"/>
              </a:lnSpc>
              <a:spcBef>
                <a:spcPct val="0"/>
              </a:spcBef>
              <a:spcAft>
                <a:spcPct val="0"/>
              </a:spcAft>
              <a:buFont typeface="Arial"/>
              <a:buChar char="•"/>
              <a:defRPr sz="2400" kern="1200">
                <a:solidFill>
                  <a:schemeClr val="tx1"/>
                </a:solidFill>
                <a:latin typeface="Arial" charset="0"/>
                <a:ea typeface="+mn-ea"/>
                <a:cs typeface="Arial" charset="0"/>
              </a:defRPr>
            </a:lvl5pPr>
            <a:lvl6pPr marL="3047924"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6pPr>
            <a:lvl7pPr marL="3657509"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7pPr>
            <a:lvl8pPr marL="4267093"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8pPr>
            <a:lvl9pPr marL="4876678" indent="-228600" algn="l" defTabSz="121917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a:latin typeface="+mn-lt"/>
                <a:cs typeface="+mn-cs"/>
              </a:rPr>
              <a:t>-</a:t>
            </a:r>
            <a:endParaRPr lang="nl-NL"/>
          </a:p>
        </p:txBody>
      </p:sp>
      <p:sp>
        <p:nvSpPr>
          <p:cNvPr id="5" name="Rechthoek 4">
            <a:extLst>
              <a:ext uri="{FF2B5EF4-FFF2-40B4-BE49-F238E27FC236}">
                <a16:creationId xmlns:a16="http://schemas.microsoft.com/office/drawing/2014/main" id="{D28DD165-D206-CC43-025E-9625CF78D236}"/>
              </a:ext>
            </a:extLst>
          </p:cNvPr>
          <p:cNvSpPr/>
          <p:nvPr/>
        </p:nvSpPr>
        <p:spPr>
          <a:xfrm>
            <a:off x="7671515" y="984377"/>
            <a:ext cx="717626" cy="32730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3873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Afbeelding 6" descr="Afbeelding met tekst, Lettertype, schermopname&#10;&#10;Automatisch gegenereerde beschrijving">
            <a:extLst>
              <a:ext uri="{FF2B5EF4-FFF2-40B4-BE49-F238E27FC236}">
                <a16:creationId xmlns:a16="http://schemas.microsoft.com/office/drawing/2014/main" id="{4B3FEF25-83FC-5720-D5B4-3B956127569D}"/>
              </a:ext>
            </a:extLst>
          </p:cNvPr>
          <p:cNvPicPr>
            <a:picLocks noChangeAspect="1"/>
          </p:cNvPicPr>
          <p:nvPr/>
        </p:nvPicPr>
        <p:blipFill>
          <a:blip r:embed="rId2"/>
          <a:stretch>
            <a:fillRect/>
          </a:stretch>
        </p:blipFill>
        <p:spPr>
          <a:xfrm>
            <a:off x="985838" y="1357313"/>
            <a:ext cx="2272242" cy="2619375"/>
          </a:xfrm>
          <a:prstGeom prst="rect">
            <a:avLst/>
          </a:prstGeom>
        </p:spPr>
      </p:pic>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3"/>
          <a:stretch>
            <a:fillRect/>
          </a:stretch>
        </p:blipFill>
        <p:spPr>
          <a:xfrm>
            <a:off x="0" y="717971"/>
            <a:ext cx="12192000" cy="6119794"/>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56</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Adoptie</a:t>
            </a:r>
            <a:endParaRPr lang="nl-NL"/>
          </a:p>
          <a:p>
            <a:r>
              <a:rPr lang="nl-NL">
                <a:latin typeface="Arial"/>
                <a:cs typeface="Arial"/>
              </a:rPr>
              <a:t>Functie</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nSpc>
                <a:spcPct val="100000"/>
              </a:lnSpc>
              <a:buNone/>
            </a:pPr>
            <a:r>
              <a:rPr lang="nl-NL" i="1">
                <a:solidFill>
                  <a:srgbClr val="333333"/>
                </a:solidFill>
                <a:latin typeface="Arial"/>
                <a:cs typeface="Arial"/>
              </a:rPr>
              <a:t>Opschaling en adoptie van concept. Ervoor zorgen dat het concept levensvatbaar is, te onderhouden is &amp; zelfstandig wordt opgepakt door de organisatie.</a:t>
            </a:r>
            <a:endParaRPr lang="nl-NL" i="1"/>
          </a:p>
          <a:p>
            <a:pPr marL="0" indent="0">
              <a:lnSpc>
                <a:spcPct val="100000"/>
              </a:lnSpc>
              <a:buNone/>
            </a:pPr>
            <a:endParaRPr lang="nl-NL">
              <a:latin typeface="Arial"/>
              <a:cs typeface="Arial"/>
            </a:endParaRPr>
          </a:p>
          <a:p>
            <a:pPr marL="0" indent="0">
              <a:lnSpc>
                <a:spcPct val="100000"/>
              </a:lnSpc>
              <a:buNone/>
            </a:pPr>
            <a:br>
              <a:rPr lang="nl-NL">
                <a:latin typeface="Arial"/>
                <a:cs typeface="Arial"/>
              </a:rPr>
            </a:br>
            <a:br>
              <a:rPr lang="nl-NL">
                <a:latin typeface="Arial"/>
                <a:cs typeface="Arial"/>
              </a:rPr>
            </a:br>
            <a:endParaRPr lang="nl-NL">
              <a:solidFill>
                <a:srgbClr val="333333"/>
              </a:solidFill>
            </a:endParaRPr>
          </a:p>
          <a:p>
            <a:pPr marL="239395" indent="-239395">
              <a:lnSpc>
                <a:spcPct val="100000"/>
              </a:lnSpc>
            </a:pPr>
            <a:endParaRPr lang="nl-NL"/>
          </a:p>
        </p:txBody>
      </p:sp>
      <p:pic>
        <p:nvPicPr>
          <p:cNvPr id="8" name="Afbeelding 7">
            <a:extLst>
              <a:ext uri="{FF2B5EF4-FFF2-40B4-BE49-F238E27FC236}">
                <a16:creationId xmlns:a16="http://schemas.microsoft.com/office/drawing/2014/main" id="{A4772F2F-6612-6AA9-261B-E234DFC49554}"/>
              </a:ext>
            </a:extLst>
          </p:cNvPr>
          <p:cNvPicPr>
            <a:picLocks noChangeAspect="1"/>
          </p:cNvPicPr>
          <p:nvPr/>
        </p:nvPicPr>
        <p:blipFill>
          <a:blip r:embed="rId4"/>
          <a:srcRect l="63" t="38632" r="-249"/>
          <a:stretch/>
        </p:blipFill>
        <p:spPr>
          <a:xfrm>
            <a:off x="0" y="5540956"/>
            <a:ext cx="4264858" cy="7601379"/>
          </a:xfrm>
          <a:prstGeom prst="rect">
            <a:avLst/>
          </a:prstGeom>
        </p:spPr>
      </p:pic>
    </p:spTree>
    <p:extLst>
      <p:ext uri="{BB962C8B-B14F-4D97-AF65-F5344CB8AC3E}">
        <p14:creationId xmlns:p14="http://schemas.microsoft.com/office/powerpoint/2010/main" val="1485611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zwart, duisternis&#10;&#10;Automatisch gegenereerde beschrijving">
            <a:extLst>
              <a:ext uri="{FF2B5EF4-FFF2-40B4-BE49-F238E27FC236}">
                <a16:creationId xmlns:a16="http://schemas.microsoft.com/office/drawing/2014/main" id="{9512804F-8572-CED0-351B-8B9C9F53FF2C}"/>
              </a:ext>
            </a:extLst>
          </p:cNvPr>
          <p:cNvPicPr>
            <a:picLocks noChangeAspect="1"/>
          </p:cNvPicPr>
          <p:nvPr/>
        </p:nvPicPr>
        <p:blipFill>
          <a:blip r:embed="rId2"/>
          <a:stretch>
            <a:fillRect/>
          </a:stretch>
        </p:blipFill>
        <p:spPr>
          <a:xfrm>
            <a:off x="0" y="717971"/>
            <a:ext cx="12192000" cy="6119794"/>
          </a:xfrm>
          <a:prstGeom prst="rect">
            <a:avLst/>
          </a:prstGeom>
        </p:spPr>
      </p:pic>
      <p:pic>
        <p:nvPicPr>
          <p:cNvPr id="8" name="Afbeelding 7" descr="Afbeelding met tekst, schermopname, Lettertype, nummer&#10;&#10;Automatisch gegenereerde beschrijving">
            <a:extLst>
              <a:ext uri="{FF2B5EF4-FFF2-40B4-BE49-F238E27FC236}">
                <a16:creationId xmlns:a16="http://schemas.microsoft.com/office/drawing/2014/main" id="{FA2E4F7C-52EE-6E63-8A3B-85670D421189}"/>
              </a:ext>
            </a:extLst>
          </p:cNvPr>
          <p:cNvPicPr>
            <a:picLocks noChangeAspect="1"/>
          </p:cNvPicPr>
          <p:nvPr/>
        </p:nvPicPr>
        <p:blipFill>
          <a:blip r:embed="rId3"/>
          <a:stretch>
            <a:fillRect/>
          </a:stretch>
        </p:blipFill>
        <p:spPr>
          <a:xfrm>
            <a:off x="954088" y="1297516"/>
            <a:ext cx="2367492" cy="2432050"/>
          </a:xfrm>
          <a:prstGeom prst="rect">
            <a:avLst/>
          </a:prstGeom>
        </p:spPr>
      </p:pic>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r>
              <a:rPr lang="en-US" sz="1200" kern="1200">
                <a:solidFill>
                  <a:schemeClr val="tx1">
                    <a:tint val="75000"/>
                  </a:schemeClr>
                </a:solidFill>
                <a:latin typeface="Arial"/>
                <a:cs typeface="Arial"/>
              </a:rPr>
              <a:t>Versie 1</a:t>
            </a:r>
            <a:r>
              <a:rPr lang="en-US" sz="1200">
                <a:solidFill>
                  <a:schemeClr val="tx1">
                    <a:tint val="75000"/>
                  </a:schemeClr>
                </a:solidFill>
                <a:latin typeface="Arial"/>
                <a:cs typeface="Arial"/>
              </a:rPr>
              <a:t> – EC DISC – Innovatie </a:t>
            </a:r>
            <a:r>
              <a:rPr lang="en-US" sz="1200" err="1">
                <a:solidFill>
                  <a:schemeClr val="tx1">
                    <a:tint val="75000"/>
                  </a:schemeClr>
                </a:solidFill>
                <a:latin typeface="Arial"/>
                <a:cs typeface="Arial"/>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57</a:t>
            </a:fld>
            <a:endParaRPr lang="en-US" sz="1200">
              <a:solidFill>
                <a:schemeClr val="tx1">
                  <a:tint val="75000"/>
                </a:schemeClr>
              </a:solidFill>
              <a:latin typeface="+mn-lt"/>
              <a:cs typeface="+mn-cs"/>
            </a:endParaRPr>
          </a:p>
        </p:txBody>
      </p:sp>
      <p:sp>
        <p:nvSpPr>
          <p:cNvPr id="13" name="Titel 4">
            <a:extLst>
              <a:ext uri="{FF2B5EF4-FFF2-40B4-BE49-F238E27FC236}">
                <a16:creationId xmlns:a16="http://schemas.microsoft.com/office/drawing/2014/main" id="{6D19FAD5-54EB-719C-E156-47E7BBC6C4AF}"/>
              </a:ext>
            </a:extLst>
          </p:cNvPr>
          <p:cNvSpPr txBox="1">
            <a:spLocks/>
          </p:cNvSpPr>
          <p:nvPr/>
        </p:nvSpPr>
        <p:spPr>
          <a:xfrm>
            <a:off x="4520829" y="1241007"/>
            <a:ext cx="7329675" cy="861283"/>
          </a:xfrm>
          <a:prstGeom prst="rect">
            <a:avLst/>
          </a:prstGeom>
        </p:spPr>
        <p:txBody>
          <a:bodyPr vert="horz" lIns="0" tIns="0" rIns="0" bIns="0" rtlCol="0" anchor="ctr">
            <a:normAutofit fontScale="97500"/>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r>
              <a:rPr lang="nl-NL">
                <a:latin typeface="Arial"/>
                <a:cs typeface="Arial"/>
              </a:rPr>
              <a:t>Adoptie</a:t>
            </a:r>
            <a:endParaRPr lang="nl-NL"/>
          </a:p>
          <a:p>
            <a:r>
              <a:rPr lang="nl-NL">
                <a:latin typeface="Arial"/>
                <a:cs typeface="Arial"/>
              </a:rPr>
              <a:t>Resultaten</a:t>
            </a:r>
            <a:endParaRPr lang="nl-NL"/>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4520828" y="2192788"/>
            <a:ext cx="7000189" cy="4080000"/>
          </a:xfrm>
        </p:spPr>
        <p:txBody>
          <a:bodyPr vert="horz" lIns="0" tIns="0" rIns="0" bIns="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239395" indent="-239395">
              <a:lnSpc>
                <a:spcPct val="100000"/>
              </a:lnSpc>
              <a:buFont typeface="Calibri,Sans-Serif"/>
              <a:buChar char="-"/>
            </a:pPr>
            <a:r>
              <a:rPr lang="nl-NL" dirty="0">
                <a:solidFill>
                  <a:srgbClr val="333333"/>
                </a:solidFill>
                <a:latin typeface="Arial"/>
                <a:cs typeface="Arial"/>
              </a:rPr>
              <a:t>KIES EEN PAAR VORMEN OM UIT TE LICHTEN</a:t>
            </a:r>
            <a:endParaRPr lang="en-US">
              <a:solidFill>
                <a:srgbClr val="000000"/>
              </a:solidFill>
              <a:latin typeface="Arial"/>
              <a:cs typeface="Arial"/>
            </a:endParaRPr>
          </a:p>
          <a:p>
            <a:pPr marL="608965" lvl="1" indent="-239395">
              <a:lnSpc>
                <a:spcPct val="100000"/>
              </a:lnSpc>
              <a:buFont typeface="Courier New,monospace"/>
              <a:buChar char="o"/>
            </a:pPr>
            <a:r>
              <a:rPr lang="nl-NL" dirty="0">
                <a:solidFill>
                  <a:srgbClr val="333333"/>
                </a:solidFill>
                <a:latin typeface="Arial"/>
                <a:cs typeface="Arial"/>
              </a:rPr>
              <a:t>Voorstel: Software/hardware licenties &amp; actieve gebruikers</a:t>
            </a:r>
            <a:endParaRPr lang="nl-NL" dirty="0"/>
          </a:p>
        </p:txBody>
      </p:sp>
      <p:pic>
        <p:nvPicPr>
          <p:cNvPr id="5" name="Afbeelding 4" descr="Afbeelding met tekst, schermopname, Lettertype, brief&#10;&#10;Automatisch gegenereerde beschrijving">
            <a:extLst>
              <a:ext uri="{FF2B5EF4-FFF2-40B4-BE49-F238E27FC236}">
                <a16:creationId xmlns:a16="http://schemas.microsoft.com/office/drawing/2014/main" id="{F0682067-FE6C-6476-1D20-E3AAC8481CC5}"/>
              </a:ext>
            </a:extLst>
          </p:cNvPr>
          <p:cNvPicPr>
            <a:picLocks noChangeAspect="1"/>
          </p:cNvPicPr>
          <p:nvPr/>
        </p:nvPicPr>
        <p:blipFill>
          <a:blip r:embed="rId4"/>
          <a:srcRect l="63" t="39240" r="-248" b="-84"/>
          <a:stretch/>
        </p:blipFill>
        <p:spPr>
          <a:xfrm>
            <a:off x="0" y="5677743"/>
            <a:ext cx="4282336" cy="7631469"/>
          </a:xfrm>
          <a:prstGeom prst="rect">
            <a:avLst/>
          </a:prstGeom>
        </p:spPr>
      </p:pic>
    </p:spTree>
    <p:extLst>
      <p:ext uri="{BB962C8B-B14F-4D97-AF65-F5344CB8AC3E}">
        <p14:creationId xmlns:p14="http://schemas.microsoft.com/office/powerpoint/2010/main" val="209573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1"/>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3BDA68A4-14E2-4DEE-BF0D-344856097FC7}" type="datetime4">
              <a:rPr lang="nl-NL" smtClean="0"/>
              <a:t>10 februari 2025</a:t>
            </a:fld>
            <a:endParaRPr lang="nl-NL"/>
          </a:p>
        </p:txBody>
      </p:sp>
      <p:sp>
        <p:nvSpPr>
          <p:cNvPr id="3" name="Tijdelijke aanduiding voor voettekst 2"/>
          <p:cNvSpPr>
            <a:spLocks noGrp="1"/>
          </p:cNvSpPr>
          <p:nvPr>
            <p:ph type="ftr" sz="quarter" idx="12"/>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r>
              <a:rPr lang="nl-NL"/>
              <a:t>Versie 1</a:t>
            </a:r>
          </a:p>
        </p:txBody>
      </p:sp>
      <p:sp>
        <p:nvSpPr>
          <p:cNvPr id="4" name="Tijdelijke aanduiding voor dianummer 3"/>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fld id="{FE63E531-1C3B-364E-9A80-B8838FF23FE5}" type="slidenum">
              <a:rPr lang="nl-NL" smtClean="0"/>
              <a:pPr/>
              <a:t>58</a:t>
            </a:fld>
            <a:endParaRPr lang="nl-NL"/>
          </a:p>
        </p:txBody>
      </p:sp>
      <p:sp>
        <p:nvSpPr>
          <p:cNvPr id="5" name="Titel 4"/>
          <p:cNvSpPr>
            <a:spLocks noGrp="1"/>
          </p:cNvSpPr>
          <p:nvPr>
            <p:ph type="title"/>
          </p:nvPr>
        </p:nvSpPr>
        <p:spPr>
          <a:xfrm>
            <a:off x="4520830" y="1241008"/>
            <a:ext cx="6999169" cy="861283"/>
          </a:xfrm>
        </p:spPr>
        <p:txBody>
          <a:bodyPr>
            <a:normAutofit fontScale="9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br>
              <a:rPr lang="nl-NL"/>
            </a:br>
            <a:endParaRPr lang="nl-NL"/>
          </a:p>
        </p:txBody>
      </p:sp>
      <p:sp>
        <p:nvSpPr>
          <p:cNvPr id="8" name="Titel 4">
            <a:extLst>
              <a:ext uri="{FF2B5EF4-FFF2-40B4-BE49-F238E27FC236}">
                <a16:creationId xmlns:a16="http://schemas.microsoft.com/office/drawing/2014/main" id="{1E0FB831-8EEE-FF34-581A-C1746F3C7024}"/>
              </a:ext>
            </a:extLst>
          </p:cNvPr>
          <p:cNvSpPr txBox="1">
            <a:spLocks/>
          </p:cNvSpPr>
          <p:nvPr/>
        </p:nvSpPr>
        <p:spPr>
          <a:xfrm>
            <a:off x="1248001" y="117156"/>
            <a:ext cx="9876089" cy="420125"/>
          </a:xfrm>
          <a:prstGeom prst="rect">
            <a:avLst/>
          </a:prstGeom>
        </p:spPr>
        <p:txBody>
          <a:bodyPr vert="horz" lIns="0" tIns="0" rIns="0" bIns="0" anchor="t"/>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algn="ctr"/>
            <a:r>
              <a:rPr lang="nl-NL" sz="3200">
                <a:solidFill>
                  <a:schemeClr val="bg1"/>
                </a:solidFill>
                <a:latin typeface="Arial"/>
                <a:cs typeface="Arial"/>
              </a:rPr>
              <a:t>| UC-0046 | Registratiesysteem Scheveningen Haven                 |</a:t>
            </a:r>
            <a:endParaRPr lang="nl-NL">
              <a:solidFill>
                <a:schemeClr val="bg1"/>
              </a:solidFill>
            </a:endParaRPr>
          </a:p>
        </p:txBody>
      </p:sp>
      <p:pic>
        <p:nvPicPr>
          <p:cNvPr id="7" name="Afbeelding 6" descr="Afbeelding met schermopname, Lettertype, wit, tekst&#10;&#10;Automatisch gegenereerde beschrijving">
            <a:extLst>
              <a:ext uri="{FF2B5EF4-FFF2-40B4-BE49-F238E27FC236}">
                <a16:creationId xmlns:a16="http://schemas.microsoft.com/office/drawing/2014/main" id="{9C1BCE1F-A5B4-4AD9-AFCA-101AA57F4196}"/>
              </a:ext>
            </a:extLst>
          </p:cNvPr>
          <p:cNvPicPr>
            <a:picLocks noChangeAspect="1"/>
          </p:cNvPicPr>
          <p:nvPr/>
        </p:nvPicPr>
        <p:blipFill>
          <a:blip r:embed="rId2"/>
          <a:stretch>
            <a:fillRect/>
          </a:stretch>
        </p:blipFill>
        <p:spPr>
          <a:xfrm>
            <a:off x="146891" y="118069"/>
            <a:ext cx="1744338" cy="842419"/>
          </a:xfrm>
          <a:prstGeom prst="rect">
            <a:avLst/>
          </a:prstGeom>
        </p:spPr>
      </p:pic>
      <p:pic>
        <p:nvPicPr>
          <p:cNvPr id="9" name="Afbeelding 8" descr="Afbeelding met tekst, persoon, computer, computer&#10;&#10;Automatisch gegenereerde beschrijving">
            <a:extLst>
              <a:ext uri="{FF2B5EF4-FFF2-40B4-BE49-F238E27FC236}">
                <a16:creationId xmlns:a16="http://schemas.microsoft.com/office/drawing/2014/main" id="{B2352EB7-FA53-0F6D-3480-07A3B920E05A}"/>
              </a:ext>
            </a:extLst>
          </p:cNvPr>
          <p:cNvPicPr>
            <a:picLocks noChangeAspect="1"/>
          </p:cNvPicPr>
          <p:nvPr/>
        </p:nvPicPr>
        <p:blipFill>
          <a:blip r:embed="rId3"/>
          <a:stretch>
            <a:fillRect/>
          </a:stretch>
        </p:blipFill>
        <p:spPr>
          <a:xfrm>
            <a:off x="2036849" y="1243247"/>
            <a:ext cx="8308553" cy="4668397"/>
          </a:xfrm>
          <a:prstGeom prst="rect">
            <a:avLst/>
          </a:prstGeom>
        </p:spPr>
      </p:pic>
      <p:pic>
        <p:nvPicPr>
          <p:cNvPr id="10" name="Afbeelding 9" descr="Afbeelding met tekst, schermopname, Lettertype, nummer&#10;&#10;Automatisch gegenereerde beschrijving">
            <a:extLst>
              <a:ext uri="{FF2B5EF4-FFF2-40B4-BE49-F238E27FC236}">
                <a16:creationId xmlns:a16="http://schemas.microsoft.com/office/drawing/2014/main" id="{2229ED74-7FE4-2779-4D14-3727E7F280D2}"/>
              </a:ext>
            </a:extLst>
          </p:cNvPr>
          <p:cNvPicPr>
            <a:picLocks noChangeAspect="1"/>
          </p:cNvPicPr>
          <p:nvPr/>
        </p:nvPicPr>
        <p:blipFill>
          <a:blip r:embed="rId4"/>
          <a:stretch>
            <a:fillRect/>
          </a:stretch>
        </p:blipFill>
        <p:spPr>
          <a:xfrm>
            <a:off x="145342" y="1204682"/>
            <a:ext cx="1747436" cy="1786225"/>
          </a:xfrm>
          <a:prstGeom prst="rect">
            <a:avLst/>
          </a:prstGeom>
        </p:spPr>
      </p:pic>
      <p:sp>
        <p:nvSpPr>
          <p:cNvPr id="12" name="Rechthoek 11">
            <a:extLst>
              <a:ext uri="{FF2B5EF4-FFF2-40B4-BE49-F238E27FC236}">
                <a16:creationId xmlns:a16="http://schemas.microsoft.com/office/drawing/2014/main" id="{6D3F3921-F1CE-1444-AEC2-D4F30830E182}"/>
              </a:ext>
            </a:extLst>
          </p:cNvPr>
          <p:cNvSpPr/>
          <p:nvPr/>
        </p:nvSpPr>
        <p:spPr>
          <a:xfrm>
            <a:off x="148073" y="2190300"/>
            <a:ext cx="1741065" cy="8011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a:p>
        </p:txBody>
      </p:sp>
    </p:spTree>
    <p:extLst>
      <p:ext uri="{BB962C8B-B14F-4D97-AF65-F5344CB8AC3E}">
        <p14:creationId xmlns:p14="http://schemas.microsoft.com/office/powerpoint/2010/main" val="3281804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Afbeelding met tekst, schermopname, nummer&#10;&#10;Automatisch gegenereerde beschrijving">
            <a:extLst>
              <a:ext uri="{FF2B5EF4-FFF2-40B4-BE49-F238E27FC236}">
                <a16:creationId xmlns:a16="http://schemas.microsoft.com/office/drawing/2014/main" id="{AE28612B-BB51-18E9-7A20-D38E604474F5}"/>
              </a:ext>
            </a:extLst>
          </p:cNvPr>
          <p:cNvPicPr>
            <a:picLocks noChangeAspect="1"/>
          </p:cNvPicPr>
          <p:nvPr/>
        </p:nvPicPr>
        <p:blipFill>
          <a:blip r:embed="rId3"/>
          <a:srcRect l="10345" r="10207" b="-310"/>
          <a:stretch/>
        </p:blipFill>
        <p:spPr>
          <a:xfrm>
            <a:off x="0" y="945825"/>
            <a:ext cx="12200411" cy="3431772"/>
          </a:xfrm>
          <a:prstGeom prst="rect">
            <a:avLst/>
          </a:prstGeom>
        </p:spPr>
      </p:pic>
      <p:sp>
        <p:nvSpPr>
          <p:cNvPr id="13" name="Titel 4">
            <a:extLst>
              <a:ext uri="{FF2B5EF4-FFF2-40B4-BE49-F238E27FC236}">
                <a16:creationId xmlns:a16="http://schemas.microsoft.com/office/drawing/2014/main" id="{6D19FAD5-54EB-719C-E156-47E7BBC6C4AF}"/>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mj-lt"/>
                <a:ea typeface="+mj-ea"/>
                <a:cs typeface="+mj-cs"/>
              </a:rPr>
              <a:t>Een </a:t>
            </a:r>
            <a:r>
              <a:rPr lang="en-US" sz="3600" err="1">
                <a:latin typeface="+mj-lt"/>
                <a:ea typeface="+mj-ea"/>
                <a:cs typeface="+mj-cs"/>
              </a:rPr>
              <a:t>fase</a:t>
            </a:r>
            <a:r>
              <a:rPr lang="en-US" sz="3600">
                <a:latin typeface="+mj-lt"/>
                <a:ea typeface="+mj-ea"/>
                <a:cs typeface="+mj-cs"/>
              </a:rPr>
              <a:t> </a:t>
            </a:r>
            <a:r>
              <a:rPr lang="en-US" sz="3600" err="1">
                <a:latin typeface="+mj-lt"/>
                <a:ea typeface="+mj-ea"/>
                <a:cs typeface="+mj-cs"/>
              </a:rPr>
              <a:t>kun</a:t>
            </a:r>
            <a:r>
              <a:rPr lang="en-US" sz="3600">
                <a:latin typeface="+mj-lt"/>
                <a:ea typeface="+mj-ea"/>
                <a:cs typeface="+mj-cs"/>
              </a:rPr>
              <a:t> je </a:t>
            </a:r>
            <a:r>
              <a:rPr lang="en-US" sz="3600" err="1">
                <a:latin typeface="+mj-lt"/>
                <a:ea typeface="+mj-ea"/>
                <a:cs typeface="+mj-cs"/>
              </a:rPr>
              <a:t>opbreken</a:t>
            </a:r>
            <a:r>
              <a:rPr lang="en-US" sz="3600">
                <a:latin typeface="+mj-lt"/>
                <a:ea typeface="+mj-ea"/>
                <a:cs typeface="+mj-cs"/>
              </a:rPr>
              <a:t> in vier </a:t>
            </a:r>
            <a:r>
              <a:rPr lang="en-US" sz="3600" err="1">
                <a:latin typeface="+mj-lt"/>
                <a:ea typeface="+mj-ea"/>
                <a:cs typeface="+mj-cs"/>
              </a:rPr>
              <a:t>onderdelen</a:t>
            </a:r>
            <a:r>
              <a:rPr lang="en-US" sz="3600">
                <a:latin typeface="+mj-lt"/>
                <a:ea typeface="+mj-ea"/>
                <a:cs typeface="+mj-cs"/>
              </a:rPr>
              <a:t>.</a:t>
            </a:r>
            <a:endParaRPr lang="nl-NL">
              <a:ea typeface="+mj-ea"/>
              <a:cs typeface="+mj-cs"/>
            </a:endParaRPr>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7868450" y="4809948"/>
            <a:ext cx="3485350" cy="1259243"/>
          </a:xfrm>
        </p:spPr>
        <p:txBody>
          <a:bodyPr vert="horz" lIns="91440" tIns="45720" rIns="91440" bIns="45720" rtlCol="0" anchor="t">
            <a:normAutofit fontScale="92500" lnSpcReduction="2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gn="r" defTabSz="914400">
              <a:lnSpc>
                <a:spcPct val="90000"/>
              </a:lnSpc>
              <a:spcBef>
                <a:spcPts val="1000"/>
              </a:spcBef>
              <a:buNone/>
            </a:pPr>
            <a:r>
              <a:rPr lang="en-US" sz="1800" err="1">
                <a:latin typeface="+mn-lt"/>
                <a:cs typeface="+mn-cs"/>
              </a:rPr>
              <a:t>Functie</a:t>
            </a:r>
            <a:r>
              <a:rPr lang="en-US" sz="1800">
                <a:latin typeface="+mn-lt"/>
                <a:cs typeface="+mn-cs"/>
              </a:rPr>
              <a:t> / Doel fase.1</a:t>
            </a:r>
          </a:p>
          <a:p>
            <a:pPr marL="0" indent="0" algn="r" defTabSz="914400">
              <a:lnSpc>
                <a:spcPct val="90000"/>
              </a:lnSpc>
              <a:spcBef>
                <a:spcPts val="1000"/>
              </a:spcBef>
              <a:buNone/>
            </a:pPr>
            <a:r>
              <a:rPr lang="en-US" sz="1800" err="1">
                <a:latin typeface="+mn-lt"/>
                <a:cs typeface="+mn-cs"/>
              </a:rPr>
              <a:t>Stappen</a:t>
            </a:r>
            <a:r>
              <a:rPr lang="en-US" sz="1800">
                <a:latin typeface="+mn-lt"/>
                <a:cs typeface="+mn-cs"/>
              </a:rPr>
              <a:t> </a:t>
            </a:r>
            <a:r>
              <a:rPr lang="en-US" sz="1800" err="1">
                <a:latin typeface="+mn-lt"/>
                <a:cs typeface="+mn-cs"/>
              </a:rPr>
              <a:t>binnen</a:t>
            </a:r>
            <a:r>
              <a:rPr lang="en-US" sz="1800">
                <a:latin typeface="+mn-lt"/>
                <a:cs typeface="+mn-cs"/>
              </a:rPr>
              <a:t> </a:t>
            </a:r>
            <a:r>
              <a:rPr lang="en-US" sz="1800" err="1">
                <a:latin typeface="+mn-lt"/>
                <a:cs typeface="+mn-cs"/>
              </a:rPr>
              <a:t>fase</a:t>
            </a:r>
            <a:r>
              <a:rPr lang="en-US" sz="1800">
                <a:latin typeface="+mn-lt"/>
                <a:cs typeface="+mn-cs"/>
              </a:rPr>
              <a:t> .2</a:t>
            </a:r>
          </a:p>
          <a:p>
            <a:pPr marL="0" indent="0" algn="r" defTabSz="914400">
              <a:lnSpc>
                <a:spcPct val="90000"/>
              </a:lnSpc>
              <a:spcBef>
                <a:spcPts val="1000"/>
              </a:spcBef>
              <a:buNone/>
            </a:pPr>
            <a:r>
              <a:rPr lang="en-US" sz="1800" err="1">
                <a:latin typeface="+mn-lt"/>
                <a:cs typeface="+mn-cs"/>
              </a:rPr>
              <a:t>Resultaten</a:t>
            </a:r>
            <a:r>
              <a:rPr lang="en-US" sz="1800">
                <a:latin typeface="+mn-lt"/>
                <a:cs typeface="+mn-cs"/>
              </a:rPr>
              <a:t> .3</a:t>
            </a:r>
            <a:endParaRPr lang="en-US" sz="1800" err="1">
              <a:latin typeface="+mn-lt"/>
              <a:cs typeface="+mn-cs"/>
            </a:endParaRPr>
          </a:p>
          <a:p>
            <a:pPr marL="0" indent="0" algn="r" defTabSz="914400">
              <a:lnSpc>
                <a:spcPct val="90000"/>
              </a:lnSpc>
              <a:spcBef>
                <a:spcPts val="1000"/>
              </a:spcBef>
              <a:buNone/>
            </a:pPr>
            <a:r>
              <a:rPr lang="en-US" sz="1800" err="1">
                <a:latin typeface="+mn-lt"/>
                <a:cs typeface="+mn-cs"/>
              </a:rPr>
              <a:t>Situationele</a:t>
            </a:r>
            <a:r>
              <a:rPr lang="en-US" sz="1800">
                <a:latin typeface="+mn-lt"/>
                <a:cs typeface="+mn-cs"/>
              </a:rPr>
              <a:t> </a:t>
            </a:r>
            <a:r>
              <a:rPr lang="en-US" sz="1800" err="1">
                <a:latin typeface="+mn-lt"/>
                <a:cs typeface="+mn-cs"/>
              </a:rPr>
              <a:t>verdieping</a:t>
            </a:r>
            <a:r>
              <a:rPr lang="en-US" sz="1800">
                <a:latin typeface="+mn-lt"/>
                <a:cs typeface="+mn-cs"/>
              </a:rPr>
              <a:t> .4</a:t>
            </a:r>
          </a:p>
        </p:txBody>
      </p:sp>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spcAft>
                <a:spcPts val="600"/>
              </a:spcAft>
            </a:pPr>
            <a:r>
              <a:rPr lang="en-US" sz="1200" kern="1200">
                <a:solidFill>
                  <a:schemeClr val="tx1">
                    <a:tint val="75000"/>
                  </a:schemeClr>
                </a:solidFill>
                <a:latin typeface="+mn-lt"/>
                <a:ea typeface="+mn-ea"/>
                <a:cs typeface="+mn-cs"/>
              </a:rPr>
              <a:t>Versie 1 – EC DISC – Innovatie 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6</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2250217036"/>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descr="Afbeelding met tekst, schermopname, Lettertype, diagram&#10;&#10;Automatisch gegenereerde beschrijving">
            <a:extLst>
              <a:ext uri="{FF2B5EF4-FFF2-40B4-BE49-F238E27FC236}">
                <a16:creationId xmlns:a16="http://schemas.microsoft.com/office/drawing/2014/main" id="{7C19477E-119B-01DA-5AFB-E635F8DC542A}"/>
              </a:ext>
            </a:extLst>
          </p:cNvPr>
          <p:cNvPicPr>
            <a:picLocks noChangeAspect="1"/>
          </p:cNvPicPr>
          <p:nvPr/>
        </p:nvPicPr>
        <p:blipFill>
          <a:blip r:embed="rId2"/>
          <a:stretch>
            <a:fillRect/>
          </a:stretch>
        </p:blipFill>
        <p:spPr>
          <a:xfrm>
            <a:off x="0" y="750027"/>
            <a:ext cx="12192000" cy="4384278"/>
          </a:xfrm>
          <a:prstGeom prst="rect">
            <a:avLst/>
          </a:prstGeom>
        </p:spPr>
      </p:pic>
      <p:sp>
        <p:nvSpPr>
          <p:cNvPr id="13" name="Titel 4">
            <a:extLst>
              <a:ext uri="{FF2B5EF4-FFF2-40B4-BE49-F238E27FC236}">
                <a16:creationId xmlns:a16="http://schemas.microsoft.com/office/drawing/2014/main" id="{6D19FAD5-54EB-719C-E156-47E7BBC6C4AF}"/>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742950" indent="-742950" defTabSz="914400">
              <a:spcAft>
                <a:spcPts val="600"/>
              </a:spcAft>
              <a:buAutoNum type="arabicPeriod"/>
            </a:pPr>
            <a:r>
              <a:rPr lang="en-US" sz="3600" err="1">
                <a:latin typeface="+mj-lt"/>
                <a:ea typeface="+mj-ea"/>
                <a:cs typeface="+mj-cs"/>
              </a:rPr>
              <a:t>Funtie</a:t>
            </a:r>
            <a:r>
              <a:rPr lang="en-US" sz="3600">
                <a:latin typeface="+mj-lt"/>
                <a:ea typeface="+mj-ea"/>
                <a:cs typeface="+mj-cs"/>
              </a:rPr>
              <a:t> / Doel </a:t>
            </a:r>
            <a:r>
              <a:rPr lang="en-US" sz="3600" err="1">
                <a:latin typeface="+mj-lt"/>
                <a:ea typeface="+mj-ea"/>
                <a:cs typeface="+mj-cs"/>
              </a:rPr>
              <a:t>fase</a:t>
            </a:r>
            <a:endParaRPr lang="en-US" sz="3600" err="1">
              <a:latin typeface="Aptos Display"/>
              <a:ea typeface="+mj-ea"/>
              <a:cs typeface="+mj-cs"/>
            </a:endParaRPr>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762570" y="5434237"/>
            <a:ext cx="6744506" cy="1286785"/>
          </a:xfrm>
        </p:spPr>
        <p:txBody>
          <a:bodyPr vert="horz" lIns="91440" tIns="45720" rIns="91440" bIns="45720" rtlCol="0" anchor="t">
            <a:norm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defTabSz="914400">
              <a:lnSpc>
                <a:spcPct val="90000"/>
              </a:lnSpc>
              <a:spcBef>
                <a:spcPts val="1000"/>
              </a:spcBef>
              <a:buNone/>
            </a:pPr>
            <a:r>
              <a:rPr lang="en-US" sz="1200">
                <a:latin typeface="Arial"/>
                <a:cs typeface="Arial"/>
              </a:rPr>
              <a:t>De </a:t>
            </a:r>
            <a:r>
              <a:rPr lang="en-US" sz="1200" err="1">
                <a:latin typeface="Arial"/>
                <a:cs typeface="Arial"/>
              </a:rPr>
              <a:t>functie</a:t>
            </a:r>
            <a:r>
              <a:rPr lang="en-US" sz="1200">
                <a:latin typeface="Arial"/>
                <a:cs typeface="Arial"/>
              </a:rPr>
              <a:t> van </a:t>
            </a:r>
            <a:r>
              <a:rPr lang="en-US" sz="1200" err="1">
                <a:latin typeface="Arial"/>
                <a:cs typeface="Arial"/>
              </a:rPr>
              <a:t>een</a:t>
            </a:r>
            <a:r>
              <a:rPr lang="en-US" sz="1200">
                <a:latin typeface="Arial"/>
                <a:cs typeface="Arial"/>
              </a:rPr>
              <a:t> </a:t>
            </a:r>
            <a:r>
              <a:rPr lang="en-US" sz="1200" err="1">
                <a:latin typeface="Arial"/>
                <a:cs typeface="Arial"/>
              </a:rPr>
              <a:t>fase</a:t>
            </a:r>
            <a:r>
              <a:rPr lang="en-US" sz="1200">
                <a:latin typeface="Arial"/>
                <a:cs typeface="Arial"/>
              </a:rPr>
              <a:t>, </a:t>
            </a:r>
            <a:r>
              <a:rPr lang="en-US" sz="1200" err="1">
                <a:latin typeface="Arial"/>
                <a:cs typeface="Arial"/>
              </a:rPr>
              <a:t>ook</a:t>
            </a:r>
            <a:r>
              <a:rPr lang="en-US" sz="1200">
                <a:latin typeface="Arial"/>
                <a:cs typeface="Arial"/>
              </a:rPr>
              <a:t> </a:t>
            </a:r>
            <a:r>
              <a:rPr lang="en-US" sz="1200" err="1">
                <a:latin typeface="Arial"/>
                <a:cs typeface="Arial"/>
              </a:rPr>
              <a:t>wel</a:t>
            </a:r>
            <a:r>
              <a:rPr lang="en-US" sz="1200">
                <a:latin typeface="Arial"/>
                <a:cs typeface="Arial"/>
              </a:rPr>
              <a:t> </a:t>
            </a:r>
            <a:r>
              <a:rPr lang="en-US" sz="1200" err="1">
                <a:latin typeface="Arial"/>
                <a:cs typeface="Arial"/>
              </a:rPr>
              <a:t>een</a:t>
            </a:r>
            <a:r>
              <a:rPr lang="en-US" sz="1200">
                <a:latin typeface="Arial"/>
                <a:cs typeface="Arial"/>
              </a:rPr>
              <a:t> </a:t>
            </a:r>
            <a:r>
              <a:rPr lang="en-US" sz="1200" err="1">
                <a:latin typeface="Arial"/>
                <a:cs typeface="Arial"/>
              </a:rPr>
              <a:t>samenvatting</a:t>
            </a:r>
            <a:r>
              <a:rPr lang="en-US" sz="1200">
                <a:latin typeface="Arial"/>
                <a:cs typeface="Arial"/>
              </a:rPr>
              <a:t> van wat we per </a:t>
            </a:r>
            <a:r>
              <a:rPr lang="en-US" sz="1200" err="1">
                <a:latin typeface="Arial"/>
                <a:cs typeface="Arial"/>
              </a:rPr>
              <a:t>fase</a:t>
            </a:r>
            <a:r>
              <a:rPr lang="en-US" sz="1200">
                <a:latin typeface="Arial"/>
                <a:cs typeface="Arial"/>
              </a:rPr>
              <a:t> </a:t>
            </a:r>
            <a:r>
              <a:rPr lang="en-US" sz="1200" err="1">
                <a:latin typeface="Arial"/>
                <a:cs typeface="Arial"/>
              </a:rPr>
              <a:t>proberen</a:t>
            </a:r>
            <a:r>
              <a:rPr lang="en-US" sz="1200">
                <a:latin typeface="Arial"/>
                <a:cs typeface="Arial"/>
              </a:rPr>
              <a:t> </a:t>
            </a:r>
            <a:r>
              <a:rPr lang="en-US" sz="1200" err="1">
                <a:latin typeface="Arial"/>
                <a:cs typeface="Arial"/>
              </a:rPr>
              <a:t>te</a:t>
            </a:r>
            <a:r>
              <a:rPr lang="en-US" sz="1200">
                <a:latin typeface="Arial"/>
                <a:cs typeface="Arial"/>
              </a:rPr>
              <a:t> </a:t>
            </a:r>
            <a:r>
              <a:rPr lang="en-US" sz="1200" err="1">
                <a:latin typeface="Arial"/>
                <a:cs typeface="Arial"/>
              </a:rPr>
              <a:t>bereiken</a:t>
            </a:r>
            <a:r>
              <a:rPr lang="en-US" sz="1200">
                <a:latin typeface="Arial"/>
                <a:cs typeface="Arial"/>
              </a:rPr>
              <a:t>. Vaak </a:t>
            </a:r>
            <a:r>
              <a:rPr lang="en-US" sz="1200" err="1">
                <a:latin typeface="Arial"/>
                <a:cs typeface="Arial"/>
              </a:rPr>
              <a:t>gebruik</a:t>
            </a:r>
            <a:r>
              <a:rPr lang="en-US" sz="1200">
                <a:latin typeface="Arial"/>
                <a:cs typeface="Arial"/>
              </a:rPr>
              <a:t> je </a:t>
            </a:r>
            <a:r>
              <a:rPr lang="en-US" sz="1200" err="1">
                <a:latin typeface="Arial"/>
                <a:cs typeface="Arial"/>
              </a:rPr>
              <a:t>dit</a:t>
            </a:r>
            <a:r>
              <a:rPr lang="en-US" sz="1200">
                <a:latin typeface="Arial"/>
                <a:cs typeface="Arial"/>
              </a:rPr>
              <a:t> </a:t>
            </a:r>
            <a:r>
              <a:rPr lang="en-US" sz="1200" err="1">
                <a:latin typeface="Arial"/>
                <a:cs typeface="Arial"/>
              </a:rPr>
              <a:t>als</a:t>
            </a:r>
            <a:r>
              <a:rPr lang="en-US" sz="1200">
                <a:latin typeface="Arial"/>
                <a:cs typeface="Arial"/>
              </a:rPr>
              <a:t> </a:t>
            </a:r>
            <a:r>
              <a:rPr lang="en-US" sz="1200" err="1">
                <a:latin typeface="Arial"/>
                <a:cs typeface="Arial"/>
              </a:rPr>
              <a:t>houvast</a:t>
            </a:r>
            <a:r>
              <a:rPr lang="en-US" sz="1200">
                <a:latin typeface="Arial"/>
                <a:cs typeface="Arial"/>
              </a:rPr>
              <a:t> in het </a:t>
            </a:r>
            <a:r>
              <a:rPr lang="en-US" sz="1200" err="1">
                <a:latin typeface="Arial"/>
                <a:cs typeface="Arial"/>
              </a:rPr>
              <a:t>kiezen</a:t>
            </a:r>
            <a:r>
              <a:rPr lang="en-US" sz="1200">
                <a:latin typeface="Arial"/>
                <a:cs typeface="Arial"/>
              </a:rPr>
              <a:t> van de </a:t>
            </a:r>
            <a:r>
              <a:rPr lang="en-US" sz="1200" err="1">
                <a:latin typeface="Arial"/>
                <a:cs typeface="Arial"/>
              </a:rPr>
              <a:t>gepaste</a:t>
            </a:r>
            <a:r>
              <a:rPr lang="en-US" sz="1200">
                <a:latin typeface="Arial"/>
                <a:cs typeface="Arial"/>
              </a:rPr>
              <a:t> </a:t>
            </a:r>
            <a:r>
              <a:rPr lang="en-US" sz="1200" err="1">
                <a:latin typeface="Arial"/>
                <a:cs typeface="Arial"/>
              </a:rPr>
              <a:t>werkvormen</a:t>
            </a:r>
            <a:r>
              <a:rPr lang="en-US" sz="1200">
                <a:latin typeface="Arial"/>
                <a:cs typeface="Arial"/>
              </a:rPr>
              <a:t> </a:t>
            </a:r>
            <a:r>
              <a:rPr lang="en-US" sz="1200" err="1">
                <a:latin typeface="Arial"/>
                <a:cs typeface="Arial"/>
              </a:rPr>
              <a:t>zijn</a:t>
            </a:r>
            <a:r>
              <a:rPr lang="en-US" sz="1200">
                <a:latin typeface="Arial"/>
                <a:cs typeface="Arial"/>
              </a:rPr>
              <a:t> om </a:t>
            </a:r>
            <a:r>
              <a:rPr lang="en-US" sz="1200" err="1">
                <a:latin typeface="Arial"/>
                <a:cs typeface="Arial"/>
              </a:rPr>
              <a:t>toetepassen</a:t>
            </a:r>
            <a:r>
              <a:rPr lang="en-US" sz="1200">
                <a:latin typeface="Arial"/>
                <a:cs typeface="Arial"/>
              </a:rPr>
              <a:t>. </a:t>
            </a:r>
            <a:r>
              <a:rPr lang="en-US" sz="1200" err="1">
                <a:latin typeface="Arial"/>
                <a:cs typeface="Arial"/>
              </a:rPr>
              <a:t>Helpen</a:t>
            </a:r>
            <a:r>
              <a:rPr lang="en-US" sz="1200">
                <a:latin typeface="Arial"/>
                <a:cs typeface="Arial"/>
              </a:rPr>
              <a:t> de tools die je </a:t>
            </a:r>
            <a:r>
              <a:rPr lang="en-US" sz="1200" err="1">
                <a:latin typeface="Arial"/>
                <a:cs typeface="Arial"/>
              </a:rPr>
              <a:t>inzet</a:t>
            </a:r>
            <a:r>
              <a:rPr lang="en-US" sz="1200">
                <a:latin typeface="Arial"/>
                <a:cs typeface="Arial"/>
              </a:rPr>
              <a:t> </a:t>
            </a:r>
            <a:r>
              <a:rPr lang="en-US" sz="1200" err="1">
                <a:latin typeface="Arial"/>
                <a:cs typeface="Arial"/>
              </a:rPr>
              <a:t>bij</a:t>
            </a:r>
            <a:r>
              <a:rPr lang="en-US" sz="1200">
                <a:latin typeface="Arial"/>
                <a:cs typeface="Arial"/>
              </a:rPr>
              <a:t> het </a:t>
            </a:r>
            <a:r>
              <a:rPr lang="en-US" sz="1200" err="1">
                <a:latin typeface="Arial"/>
                <a:cs typeface="Arial"/>
              </a:rPr>
              <a:t>bereiken</a:t>
            </a:r>
            <a:r>
              <a:rPr lang="en-US" sz="1200">
                <a:latin typeface="Arial"/>
                <a:cs typeface="Arial"/>
              </a:rPr>
              <a:t> van </a:t>
            </a:r>
            <a:r>
              <a:rPr lang="en-US" sz="1200" err="1">
                <a:latin typeface="Arial"/>
                <a:cs typeface="Arial"/>
              </a:rPr>
              <a:t>deze</a:t>
            </a:r>
            <a:r>
              <a:rPr lang="en-US" sz="1200">
                <a:latin typeface="Arial"/>
                <a:cs typeface="Arial"/>
              </a:rPr>
              <a:t> </a:t>
            </a:r>
            <a:r>
              <a:rPr lang="en-US" sz="1200" err="1">
                <a:latin typeface="Arial"/>
                <a:cs typeface="Arial"/>
              </a:rPr>
              <a:t>doelen</a:t>
            </a:r>
            <a:r>
              <a:rPr lang="en-US" sz="1200">
                <a:latin typeface="Arial"/>
                <a:cs typeface="Arial"/>
              </a:rPr>
              <a:t>?</a:t>
            </a:r>
            <a:endParaRPr lang="nl-NL" sz="1200">
              <a:latin typeface="Arial"/>
              <a:cs typeface="Arial"/>
            </a:endParaRPr>
          </a:p>
        </p:txBody>
      </p:sp>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spcAft>
                <a:spcPts val="600"/>
              </a:spcAft>
            </a:pPr>
            <a:r>
              <a:rPr lang="en-US" sz="1200" kern="1200">
                <a:solidFill>
                  <a:schemeClr val="tx1">
                    <a:tint val="75000"/>
                  </a:schemeClr>
                </a:solidFill>
                <a:latin typeface="+mn-lt"/>
                <a:ea typeface="+mn-ea"/>
                <a:cs typeface="+mn-cs"/>
              </a:rPr>
              <a:t>Versie 1 – EC DISC – Innovatie 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7</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1204688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E54255DB-8FC3-3A32-A149-89E162765614}"/>
              </a:ext>
            </a:extLst>
          </p:cNvPr>
          <p:cNvPicPr>
            <a:picLocks noChangeAspect="1"/>
          </p:cNvPicPr>
          <p:nvPr/>
        </p:nvPicPr>
        <p:blipFill>
          <a:blip r:embed="rId2"/>
          <a:stretch>
            <a:fillRect/>
          </a:stretch>
        </p:blipFill>
        <p:spPr>
          <a:xfrm>
            <a:off x="0" y="739444"/>
            <a:ext cx="12202583" cy="4426612"/>
          </a:xfrm>
          <a:prstGeom prst="rect">
            <a:avLst/>
          </a:prstGeom>
        </p:spPr>
      </p:pic>
      <p:sp>
        <p:nvSpPr>
          <p:cNvPr id="13" name="Titel 4">
            <a:extLst>
              <a:ext uri="{FF2B5EF4-FFF2-40B4-BE49-F238E27FC236}">
                <a16:creationId xmlns:a16="http://schemas.microsoft.com/office/drawing/2014/main" id="{6D19FAD5-54EB-719C-E156-47E7BBC6C4AF}"/>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mj-lt"/>
                <a:ea typeface="+mj-ea"/>
                <a:cs typeface="+mj-cs"/>
              </a:rPr>
              <a:t>2. </a:t>
            </a:r>
            <a:r>
              <a:rPr lang="en-US" sz="3600" err="1">
                <a:latin typeface="+mj-lt"/>
                <a:ea typeface="+mj-ea"/>
                <a:cs typeface="+mj-cs"/>
              </a:rPr>
              <a:t>Stappen</a:t>
            </a:r>
            <a:endParaRPr lang="en-US" sz="3600" err="1">
              <a:latin typeface="Aptos Display"/>
              <a:ea typeface="+mj-ea"/>
              <a:cs typeface="+mj-cs"/>
            </a:endParaRPr>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762570" y="5443418"/>
            <a:ext cx="8599012" cy="1277604"/>
          </a:xfrm>
        </p:spPr>
        <p:txBody>
          <a:bodyPr vert="horz" lIns="91440" tIns="45720" rIns="91440" bIns="45720" rtlCol="0" anchor="t">
            <a:noAutofit/>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defTabSz="914400">
              <a:lnSpc>
                <a:spcPct val="100000"/>
              </a:lnSpc>
              <a:buNone/>
            </a:pPr>
            <a:r>
              <a:rPr lang="nl-NL" sz="1200">
                <a:solidFill>
                  <a:srgbClr val="333333"/>
                </a:solidFill>
                <a:latin typeface="Arial"/>
                <a:cs typeface="Arial"/>
              </a:rPr>
              <a:t>De meeste fases bestaan uit overkoepelende stappen die we doorlopen. Een vorm van Voorbereiding, Generieke resultaten en situationele verdieping. </a:t>
            </a:r>
            <a:r>
              <a:rPr lang="nl-NL" sz="1200" err="1">
                <a:solidFill>
                  <a:srgbClr val="333333"/>
                </a:solidFill>
                <a:latin typeface="Arial"/>
                <a:cs typeface="Arial"/>
              </a:rPr>
              <a:t>Raportage</a:t>
            </a:r>
            <a:r>
              <a:rPr lang="nl-NL" sz="1200">
                <a:solidFill>
                  <a:srgbClr val="333333"/>
                </a:solidFill>
                <a:latin typeface="Arial"/>
                <a:cs typeface="Arial"/>
              </a:rPr>
              <a:t> om onze geleerde lessen te borgen en een afronding doormiddel van een go, stop or </a:t>
            </a:r>
            <a:r>
              <a:rPr lang="nl-NL" sz="1200" err="1">
                <a:solidFill>
                  <a:srgbClr val="333333"/>
                </a:solidFill>
                <a:latin typeface="Arial"/>
                <a:cs typeface="Arial"/>
              </a:rPr>
              <a:t>redo</a:t>
            </a:r>
            <a:r>
              <a:rPr lang="nl-NL" sz="1200">
                <a:solidFill>
                  <a:srgbClr val="333333"/>
                </a:solidFill>
                <a:latin typeface="Arial"/>
                <a:cs typeface="Arial"/>
              </a:rPr>
              <a:t>. Ook is opvallend dat de fase Haalbaarheid &amp; Adoptie geen benoemde stappen hebben. Dit komt omdat we verwachten dat opdrachtgevers hun eigen werkmethode, stappen en processen beter zelf kunnen </a:t>
            </a:r>
            <a:r>
              <a:rPr lang="nl-NL" sz="1200" err="1">
                <a:solidFill>
                  <a:srgbClr val="333333"/>
                </a:solidFill>
                <a:latin typeface="Arial"/>
                <a:cs typeface="Arial"/>
              </a:rPr>
              <a:t>defineren</a:t>
            </a:r>
            <a:r>
              <a:rPr lang="nl-NL" sz="1200">
                <a:solidFill>
                  <a:srgbClr val="333333"/>
                </a:solidFill>
                <a:latin typeface="Arial"/>
                <a:cs typeface="Arial"/>
              </a:rPr>
              <a:t> in deze fases.</a:t>
            </a:r>
            <a:endParaRPr lang="nl-NL"/>
          </a:p>
        </p:txBody>
      </p:sp>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spcAft>
                <a:spcPts val="600"/>
              </a:spcAft>
            </a:pPr>
            <a:r>
              <a:rPr lang="en-US" sz="1200" kern="1200">
                <a:solidFill>
                  <a:schemeClr val="tx1">
                    <a:tint val="75000"/>
                  </a:schemeClr>
                </a:solidFill>
                <a:latin typeface="+mn-lt"/>
                <a:ea typeface="+mn-ea"/>
                <a:cs typeface="+mn-cs"/>
              </a:rPr>
              <a:t>Versie 1 – EC DISC – Innovatie </a:t>
            </a:r>
            <a:r>
              <a:rPr lang="en-US" sz="1200" kern="1200" err="1">
                <a:solidFill>
                  <a:schemeClr val="tx1">
                    <a:tint val="75000"/>
                  </a:schemeClr>
                </a:solidFill>
                <a:latin typeface="+mn-lt"/>
                <a:ea typeface="+mn-ea"/>
                <a:cs typeface="+mn-cs"/>
              </a:rPr>
              <a:t>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8</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1676214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53D7AE1-351B-74F8-8D2F-B00EF632182D}"/>
              </a:ext>
            </a:extLst>
          </p:cNvPr>
          <p:cNvPicPr>
            <a:picLocks noChangeAspect="1"/>
          </p:cNvPicPr>
          <p:nvPr/>
        </p:nvPicPr>
        <p:blipFill>
          <a:blip r:embed="rId2"/>
          <a:stretch>
            <a:fillRect/>
          </a:stretch>
        </p:blipFill>
        <p:spPr>
          <a:xfrm>
            <a:off x="10583" y="1216234"/>
            <a:ext cx="12192000" cy="2234781"/>
          </a:xfrm>
          <a:prstGeom prst="rect">
            <a:avLst/>
          </a:prstGeom>
        </p:spPr>
      </p:pic>
      <p:sp>
        <p:nvSpPr>
          <p:cNvPr id="13" name="Titel 4">
            <a:extLst>
              <a:ext uri="{FF2B5EF4-FFF2-40B4-BE49-F238E27FC236}">
                <a16:creationId xmlns:a16="http://schemas.microsoft.com/office/drawing/2014/main" id="{6D19FAD5-54EB-719C-E156-47E7BBC6C4AF}"/>
              </a:ext>
            </a:extLst>
          </p:cNvPr>
          <p:cNvSpPr txBox="1">
            <a:spLocks/>
          </p:cNvSpPr>
          <p:nvPr/>
        </p:nvSpPr>
        <p:spPr>
          <a:xfrm>
            <a:off x="762002" y="4809948"/>
            <a:ext cx="7022982" cy="1259243"/>
          </a:xfrm>
          <a:prstGeom prst="rect">
            <a:avLst/>
          </a:prstGeom>
        </p:spPr>
        <p:txBody>
          <a:bodyPr vert="horz" lIns="91440" tIns="45720" rIns="91440" bIns="45720" rtlCol="0" anchor="t">
            <a:normAutofit/>
          </a:bodyPr>
          <a:lstStyle>
            <a:defPPr>
              <a:defRPr lang="en-US"/>
            </a:defPPr>
            <a:lvl1pPr algn="l" defTabSz="609585" rtl="0" eaLnBrk="1" fontAlgn="base" latinLnBrk="0" hangingPunct="1">
              <a:lnSpc>
                <a:spcPct val="90000"/>
              </a:lnSpc>
              <a:spcBef>
                <a:spcPct val="0"/>
              </a:spcBef>
              <a:spcAft>
                <a:spcPct val="0"/>
              </a:spcAft>
              <a:buNone/>
              <a:defRPr sz="3200" b="1" i="0" kern="1200" baseline="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defTabSz="914400">
              <a:spcAft>
                <a:spcPts val="600"/>
              </a:spcAft>
            </a:pPr>
            <a:r>
              <a:rPr lang="en-US" sz="3600">
                <a:latin typeface="+mj-lt"/>
                <a:ea typeface="+mj-ea"/>
                <a:cs typeface="+mj-cs"/>
              </a:rPr>
              <a:t>Het </a:t>
            </a:r>
            <a:r>
              <a:rPr lang="en-US" sz="3600" err="1">
                <a:latin typeface="+mj-lt"/>
                <a:ea typeface="+mj-ea"/>
                <a:cs typeface="+mj-cs"/>
              </a:rPr>
              <a:t>doel</a:t>
            </a:r>
            <a:r>
              <a:rPr lang="en-US" sz="3600">
                <a:latin typeface="+mj-lt"/>
                <a:ea typeface="+mj-ea"/>
                <a:cs typeface="+mj-cs"/>
              </a:rPr>
              <a:t> is om </a:t>
            </a:r>
            <a:r>
              <a:rPr lang="en-US" sz="3600" err="1">
                <a:latin typeface="+mj-lt"/>
                <a:ea typeface="+mj-ea"/>
                <a:cs typeface="+mj-cs"/>
              </a:rPr>
              <a:t>samen</a:t>
            </a:r>
            <a:r>
              <a:rPr lang="en-US" sz="3600">
                <a:latin typeface="+mj-lt"/>
                <a:ea typeface="+mj-ea"/>
                <a:cs typeface="+mj-cs"/>
              </a:rPr>
              <a:t> </a:t>
            </a:r>
            <a:r>
              <a:rPr lang="en-US" sz="3600" err="1">
                <a:latin typeface="+mj-lt"/>
                <a:ea typeface="+mj-ea"/>
                <a:cs typeface="+mj-cs"/>
              </a:rPr>
              <a:t>passende</a:t>
            </a:r>
            <a:r>
              <a:rPr lang="en-US" sz="3600">
                <a:latin typeface="+mj-lt"/>
                <a:ea typeface="+mj-ea"/>
                <a:cs typeface="+mj-cs"/>
              </a:rPr>
              <a:t> </a:t>
            </a:r>
            <a:r>
              <a:rPr lang="en-US" sz="3600" err="1">
                <a:latin typeface="+mj-lt"/>
                <a:ea typeface="+mj-ea"/>
                <a:cs typeface="+mj-cs"/>
              </a:rPr>
              <a:t>digitale</a:t>
            </a:r>
            <a:r>
              <a:rPr lang="en-US" sz="3600">
                <a:latin typeface="+mj-lt"/>
                <a:ea typeface="+mj-ea"/>
                <a:cs typeface="+mj-cs"/>
              </a:rPr>
              <a:t> </a:t>
            </a:r>
            <a:r>
              <a:rPr lang="en-US" sz="3600" err="1">
                <a:latin typeface="+mj-lt"/>
                <a:ea typeface="+mj-ea"/>
                <a:cs typeface="+mj-cs"/>
              </a:rPr>
              <a:t>innovaties</a:t>
            </a:r>
            <a:r>
              <a:rPr lang="en-US" sz="3600">
                <a:latin typeface="+mj-lt"/>
                <a:ea typeface="+mj-ea"/>
                <a:cs typeface="+mj-cs"/>
              </a:rPr>
              <a:t> </a:t>
            </a:r>
            <a:r>
              <a:rPr lang="en-US" sz="3600" err="1">
                <a:latin typeface="+mj-lt"/>
                <a:ea typeface="+mj-ea"/>
                <a:cs typeface="+mj-cs"/>
              </a:rPr>
              <a:t>te</a:t>
            </a:r>
            <a:r>
              <a:rPr lang="en-US" sz="3600">
                <a:latin typeface="+mj-lt"/>
                <a:ea typeface="+mj-ea"/>
                <a:cs typeface="+mj-cs"/>
              </a:rPr>
              <a:t> </a:t>
            </a:r>
            <a:r>
              <a:rPr lang="en-US" sz="3600" err="1">
                <a:latin typeface="+mj-lt"/>
                <a:ea typeface="+mj-ea"/>
                <a:cs typeface="+mj-cs"/>
              </a:rPr>
              <a:t>adopteren</a:t>
            </a:r>
            <a:r>
              <a:rPr lang="en-US" sz="3600">
                <a:latin typeface="+mj-lt"/>
                <a:ea typeface="+mj-ea"/>
                <a:cs typeface="+mj-cs"/>
              </a:rPr>
              <a:t>.</a:t>
            </a:r>
            <a:endParaRPr lang="en-US" sz="3600">
              <a:latin typeface="Aptos Display"/>
              <a:ea typeface="+mj-ea"/>
              <a:cs typeface="+mj-cs"/>
            </a:endParaRPr>
          </a:p>
          <a:p>
            <a:pPr defTabSz="914400">
              <a:spcAft>
                <a:spcPts val="600"/>
              </a:spcAft>
            </a:pPr>
            <a:endParaRPr lang="en-US" sz="3600">
              <a:latin typeface="Aptos Display"/>
              <a:ea typeface="+mj-ea"/>
              <a:cs typeface="+mj-cs"/>
            </a:endParaRPr>
          </a:p>
        </p:txBody>
      </p:sp>
      <p:sp>
        <p:nvSpPr>
          <p:cNvPr id="15" name="Tijdelijke aanduiding voor tekst 5">
            <a:extLst>
              <a:ext uri="{FF2B5EF4-FFF2-40B4-BE49-F238E27FC236}">
                <a16:creationId xmlns:a16="http://schemas.microsoft.com/office/drawing/2014/main" id="{3241E7CC-8014-4C99-A995-36560498653B}"/>
              </a:ext>
            </a:extLst>
          </p:cNvPr>
          <p:cNvSpPr>
            <a:spLocks noGrp="1"/>
          </p:cNvSpPr>
          <p:nvPr>
            <p:ph type="body" sz="quarter" idx="13"/>
          </p:nvPr>
        </p:nvSpPr>
        <p:spPr>
          <a:xfrm>
            <a:off x="7868450" y="4809948"/>
            <a:ext cx="3485350" cy="1259243"/>
          </a:xfrm>
        </p:spPr>
        <p:txBody>
          <a:bodyPr vert="horz" lIns="91440" tIns="45720" rIns="91440" bIns="45720" rtlCol="0" anchor="t">
            <a:normAutofit fontScale="77500" lnSpcReduction="20000"/>
          </a:bodyPr>
          <a:lstStyle>
            <a:defPPr>
              <a:defRPr lang="en-US"/>
            </a:defPPr>
            <a:lvl1pPr algn="l" defTabSz="609585" rtl="0" fontAlgn="base">
              <a:spcBef>
                <a:spcPct val="0"/>
              </a:spcBef>
              <a:spcAft>
                <a:spcPct val="0"/>
              </a:spcAft>
              <a:defRPr kern="1200">
                <a:solidFill>
                  <a:schemeClr val="tx1"/>
                </a:solidFill>
                <a:latin typeface="Arial" charset="0"/>
                <a:ea typeface="+mn-ea"/>
                <a:cs typeface="Arial" charset="0"/>
              </a:defRPr>
            </a:lvl1pPr>
            <a:lvl2pPr marL="609585" algn="l" defTabSz="609585" rtl="0" fontAlgn="base">
              <a:spcBef>
                <a:spcPct val="0"/>
              </a:spcBef>
              <a:spcAft>
                <a:spcPct val="0"/>
              </a:spcAft>
              <a:defRPr kern="1200">
                <a:solidFill>
                  <a:schemeClr val="tx1"/>
                </a:solidFill>
                <a:latin typeface="Arial" charset="0"/>
                <a:ea typeface="+mn-ea"/>
                <a:cs typeface="Arial" charset="0"/>
              </a:defRPr>
            </a:lvl2pPr>
            <a:lvl3pPr marL="1219170" algn="l" defTabSz="609585" rtl="0" fontAlgn="base">
              <a:spcBef>
                <a:spcPct val="0"/>
              </a:spcBef>
              <a:spcAft>
                <a:spcPct val="0"/>
              </a:spcAft>
              <a:defRPr kern="1200">
                <a:solidFill>
                  <a:schemeClr val="tx1"/>
                </a:solidFill>
                <a:latin typeface="Arial" charset="0"/>
                <a:ea typeface="+mn-ea"/>
                <a:cs typeface="Arial" charset="0"/>
              </a:defRPr>
            </a:lvl3pPr>
            <a:lvl4pPr marL="1828754" algn="l" defTabSz="609585" rtl="0" fontAlgn="base">
              <a:spcBef>
                <a:spcPct val="0"/>
              </a:spcBef>
              <a:spcAft>
                <a:spcPct val="0"/>
              </a:spcAft>
              <a:defRPr kern="1200">
                <a:solidFill>
                  <a:schemeClr val="tx1"/>
                </a:solidFill>
                <a:latin typeface="Arial" charset="0"/>
                <a:ea typeface="+mn-ea"/>
                <a:cs typeface="Arial" charset="0"/>
              </a:defRPr>
            </a:lvl4pPr>
            <a:lvl5pPr marL="2438339" algn="l" defTabSz="609585" rtl="0" fontAlgn="base">
              <a:spcBef>
                <a:spcPct val="0"/>
              </a:spcBef>
              <a:spcAft>
                <a:spcPct val="0"/>
              </a:spcAft>
              <a:defRPr kern="1200">
                <a:solidFill>
                  <a:schemeClr val="tx1"/>
                </a:solidFill>
                <a:latin typeface="Arial" charset="0"/>
                <a:ea typeface="+mn-ea"/>
                <a:cs typeface="Arial" charset="0"/>
              </a:defRPr>
            </a:lvl5pPr>
            <a:lvl6pPr marL="3047924" algn="l" defTabSz="1219170" rtl="0" eaLnBrk="1" latinLnBrk="0" hangingPunct="1">
              <a:defRPr kern="1200">
                <a:solidFill>
                  <a:schemeClr val="tx1"/>
                </a:solidFill>
                <a:latin typeface="Arial" charset="0"/>
                <a:ea typeface="+mn-ea"/>
                <a:cs typeface="Arial" charset="0"/>
              </a:defRPr>
            </a:lvl6pPr>
            <a:lvl7pPr marL="3657509" algn="l" defTabSz="1219170" rtl="0" eaLnBrk="1" latinLnBrk="0" hangingPunct="1">
              <a:defRPr kern="1200">
                <a:solidFill>
                  <a:schemeClr val="tx1"/>
                </a:solidFill>
                <a:latin typeface="Arial" charset="0"/>
                <a:ea typeface="+mn-ea"/>
                <a:cs typeface="Arial" charset="0"/>
              </a:defRPr>
            </a:lvl7pPr>
            <a:lvl8pPr marL="4267093" algn="l" defTabSz="1219170" rtl="0" eaLnBrk="1" latinLnBrk="0" hangingPunct="1">
              <a:defRPr kern="1200">
                <a:solidFill>
                  <a:schemeClr val="tx1"/>
                </a:solidFill>
                <a:latin typeface="Arial" charset="0"/>
                <a:ea typeface="+mn-ea"/>
                <a:cs typeface="Arial" charset="0"/>
              </a:defRPr>
            </a:lvl8pPr>
            <a:lvl9pPr marL="4876678" algn="l" defTabSz="1219170" rtl="0" eaLnBrk="1" latinLnBrk="0" hangingPunct="1">
              <a:defRPr kern="1200">
                <a:solidFill>
                  <a:schemeClr val="tx1"/>
                </a:solidFill>
                <a:latin typeface="Arial" charset="0"/>
                <a:ea typeface="+mn-ea"/>
                <a:cs typeface="Arial" charset="0"/>
              </a:defRPr>
            </a:lvl9pPr>
          </a:lstStyle>
          <a:p>
            <a:pPr marL="0" indent="0" algn="r" defTabSz="914400">
              <a:lnSpc>
                <a:spcPct val="120000"/>
              </a:lnSpc>
              <a:spcBef>
                <a:spcPts val="1000"/>
              </a:spcBef>
              <a:buNone/>
            </a:pPr>
            <a:r>
              <a:rPr lang="en-US" sz="1800">
                <a:latin typeface="+mn-lt"/>
                <a:cs typeface="+mn-cs"/>
              </a:rPr>
              <a:t>We </a:t>
            </a:r>
            <a:r>
              <a:rPr lang="en-US" sz="1800" err="1">
                <a:latin typeface="+mn-lt"/>
                <a:cs typeface="+mn-cs"/>
              </a:rPr>
              <a:t>begeleiden</a:t>
            </a:r>
            <a:r>
              <a:rPr lang="en-US" sz="1800">
                <a:latin typeface="+mn-lt"/>
                <a:cs typeface="+mn-cs"/>
              </a:rPr>
              <a:t> teams </a:t>
            </a:r>
            <a:r>
              <a:rPr lang="en-US" sz="1800" err="1">
                <a:latin typeface="+mn-lt"/>
                <a:cs typeface="+mn-cs"/>
              </a:rPr>
              <a:t>bij</a:t>
            </a:r>
            <a:r>
              <a:rPr lang="en-US" sz="1800">
                <a:latin typeface="+mn-lt"/>
                <a:cs typeface="+mn-cs"/>
              </a:rPr>
              <a:t> het </a:t>
            </a:r>
            <a:r>
              <a:rPr lang="en-US" sz="1800" err="1">
                <a:latin typeface="+mn-lt"/>
                <a:cs typeface="+mn-cs"/>
              </a:rPr>
              <a:t>vinden</a:t>
            </a:r>
            <a:r>
              <a:rPr lang="en-US" sz="1800">
                <a:latin typeface="+mn-lt"/>
                <a:cs typeface="+mn-cs"/>
              </a:rPr>
              <a:t>, </a:t>
            </a:r>
            <a:r>
              <a:rPr lang="en-US" sz="1800" err="1">
                <a:latin typeface="+mn-lt"/>
                <a:cs typeface="+mn-cs"/>
              </a:rPr>
              <a:t>ontwikkelen</a:t>
            </a:r>
            <a:r>
              <a:rPr lang="en-US" sz="1800">
                <a:latin typeface="+mn-lt"/>
                <a:cs typeface="+mn-cs"/>
              </a:rPr>
              <a:t> </a:t>
            </a:r>
            <a:r>
              <a:rPr lang="en-US" sz="1800" err="1">
                <a:latin typeface="+mn-lt"/>
                <a:cs typeface="+mn-cs"/>
              </a:rPr>
              <a:t>en</a:t>
            </a:r>
            <a:r>
              <a:rPr lang="en-US" sz="1800">
                <a:latin typeface="+mn-lt"/>
                <a:cs typeface="+mn-cs"/>
              </a:rPr>
              <a:t> </a:t>
            </a:r>
            <a:r>
              <a:rPr lang="en-US" sz="1800" err="1">
                <a:latin typeface="+mn-lt"/>
                <a:cs typeface="+mn-cs"/>
              </a:rPr>
              <a:t>testen</a:t>
            </a:r>
            <a:r>
              <a:rPr lang="en-US" sz="1800">
                <a:latin typeface="+mn-lt"/>
                <a:cs typeface="+mn-cs"/>
              </a:rPr>
              <a:t> van die </a:t>
            </a:r>
            <a:r>
              <a:rPr lang="en-US" sz="1800" err="1">
                <a:latin typeface="+mn-lt"/>
                <a:cs typeface="+mn-cs"/>
              </a:rPr>
              <a:t>passende</a:t>
            </a:r>
            <a:r>
              <a:rPr lang="en-US" sz="1800">
                <a:latin typeface="+mn-lt"/>
                <a:cs typeface="+mn-cs"/>
              </a:rPr>
              <a:t> </a:t>
            </a:r>
            <a:r>
              <a:rPr lang="en-US" sz="1800" err="1">
                <a:latin typeface="+mn-lt"/>
                <a:cs typeface="+mn-cs"/>
              </a:rPr>
              <a:t>innovaties</a:t>
            </a:r>
            <a:r>
              <a:rPr lang="en-US" sz="1800">
                <a:latin typeface="+mn-lt"/>
                <a:cs typeface="+mn-cs"/>
              </a:rPr>
              <a:t>. Maar we </a:t>
            </a:r>
            <a:r>
              <a:rPr lang="en-US" sz="1800" err="1">
                <a:latin typeface="+mn-lt"/>
                <a:cs typeface="+mn-cs"/>
              </a:rPr>
              <a:t>blijven</a:t>
            </a:r>
            <a:r>
              <a:rPr lang="en-US" sz="1800">
                <a:latin typeface="+mn-lt"/>
                <a:cs typeface="+mn-cs"/>
              </a:rPr>
              <a:t> </a:t>
            </a:r>
            <a:r>
              <a:rPr lang="en-US" sz="1800" err="1">
                <a:latin typeface="+mn-lt"/>
                <a:cs typeface="+mn-cs"/>
              </a:rPr>
              <a:t>dus</a:t>
            </a:r>
            <a:r>
              <a:rPr lang="en-US" sz="1800">
                <a:latin typeface="+mn-lt"/>
                <a:cs typeface="+mn-cs"/>
              </a:rPr>
              <a:t> </a:t>
            </a:r>
            <a:r>
              <a:rPr lang="en-US" sz="1800" err="1">
                <a:latin typeface="+mn-lt"/>
                <a:cs typeface="+mn-cs"/>
              </a:rPr>
              <a:t>niet</a:t>
            </a:r>
            <a:r>
              <a:rPr lang="en-US" sz="1800">
                <a:latin typeface="+mn-lt"/>
                <a:cs typeface="+mn-cs"/>
              </a:rPr>
              <a:t> </a:t>
            </a:r>
            <a:r>
              <a:rPr lang="en-US" sz="1800" err="1">
                <a:latin typeface="+mn-lt"/>
                <a:cs typeface="+mn-cs"/>
              </a:rPr>
              <a:t>altijd</a:t>
            </a:r>
            <a:r>
              <a:rPr lang="en-US" sz="1800">
                <a:latin typeface="+mn-lt"/>
                <a:cs typeface="+mn-cs"/>
              </a:rPr>
              <a:t> de trekkers, </a:t>
            </a:r>
            <a:r>
              <a:rPr lang="en-US" sz="1800" err="1">
                <a:latin typeface="+mn-lt"/>
                <a:cs typeface="+mn-cs"/>
              </a:rPr>
              <a:t>uiteindelijk</a:t>
            </a:r>
            <a:r>
              <a:rPr lang="en-US" sz="1800">
                <a:latin typeface="+mn-lt"/>
                <a:cs typeface="+mn-cs"/>
              </a:rPr>
              <a:t> </a:t>
            </a:r>
            <a:r>
              <a:rPr lang="en-US" sz="1800" err="1">
                <a:latin typeface="+mn-lt"/>
                <a:cs typeface="+mn-cs"/>
              </a:rPr>
              <a:t>wordt</a:t>
            </a:r>
            <a:r>
              <a:rPr lang="en-US" sz="1800">
                <a:latin typeface="+mn-lt"/>
                <a:cs typeface="+mn-cs"/>
              </a:rPr>
              <a:t> het project van de </a:t>
            </a:r>
            <a:r>
              <a:rPr lang="en-US" sz="1800" err="1">
                <a:latin typeface="+mn-lt"/>
                <a:cs typeface="+mn-cs"/>
              </a:rPr>
              <a:t>opgavehouder</a:t>
            </a:r>
            <a:r>
              <a:rPr lang="en-US" sz="1800">
                <a:latin typeface="+mn-lt"/>
                <a:cs typeface="+mn-cs"/>
              </a:rPr>
              <a:t> </a:t>
            </a:r>
            <a:r>
              <a:rPr lang="en-US" sz="1800" err="1">
                <a:latin typeface="+mn-lt"/>
                <a:cs typeface="+mn-cs"/>
              </a:rPr>
              <a:t>en</a:t>
            </a:r>
            <a:r>
              <a:rPr lang="en-US" sz="1800">
                <a:latin typeface="+mn-lt"/>
                <a:cs typeface="+mn-cs"/>
              </a:rPr>
              <a:t> </a:t>
            </a:r>
            <a:r>
              <a:rPr lang="en-US" sz="1800" err="1">
                <a:latin typeface="+mn-lt"/>
                <a:cs typeface="+mn-cs"/>
              </a:rPr>
              <a:t>hun</a:t>
            </a:r>
            <a:r>
              <a:rPr lang="en-US" sz="1800">
                <a:latin typeface="+mn-lt"/>
                <a:cs typeface="+mn-cs"/>
              </a:rPr>
              <a:t> team.</a:t>
            </a:r>
            <a:endParaRPr lang="en-US" sz="1800">
              <a:latin typeface="Aptos"/>
            </a:endParaRPr>
          </a:p>
        </p:txBody>
      </p:sp>
      <p:sp>
        <p:nvSpPr>
          <p:cNvPr id="2" name="Tijdelijke aanduiding voor datum 1"/>
          <p:cNvSpPr>
            <a:spLocks noGrp="1"/>
          </p:cNvSpPr>
          <p:nvPr>
            <p:ph type="dt" sz="half" idx="11"/>
          </p:nvPr>
        </p:nvSpPr>
        <p:spPr>
          <a:xfrm>
            <a:off x="8382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defTabSz="914400">
              <a:spcAft>
                <a:spcPts val="600"/>
              </a:spcAft>
            </a:pPr>
            <a:fld id="{3BDA68A4-14E2-4DEE-BF0D-344856097FC7}" type="datetime4">
              <a:rPr lang="en-US" sz="1200" smtClean="0">
                <a:solidFill>
                  <a:schemeClr val="tx1">
                    <a:tint val="75000"/>
                  </a:schemeClr>
                </a:solidFill>
                <a:latin typeface="+mn-lt"/>
                <a:cs typeface="+mn-cs"/>
              </a:rPr>
              <a:pPr defTabSz="914400">
                <a:spcAft>
                  <a:spcPts val="600"/>
                </a:spcAft>
              </a:pPr>
              <a:t>February 10, 2025</a:t>
            </a:fld>
            <a:endParaRPr lang="en-US" sz="1200">
              <a:solidFill>
                <a:schemeClr val="tx1">
                  <a:tint val="75000"/>
                </a:schemeClr>
              </a:solidFill>
              <a:latin typeface="+mn-lt"/>
              <a:cs typeface="+mn-cs"/>
            </a:endParaRPr>
          </a:p>
        </p:txBody>
      </p:sp>
      <p:sp>
        <p:nvSpPr>
          <p:cNvPr id="3" name="Tijdelijke aanduiding voor voettekst 2"/>
          <p:cNvSpPr>
            <a:spLocks noGrp="1"/>
          </p:cNvSpPr>
          <p:nvPr>
            <p:ph type="ftr" sz="quarter" idx="12"/>
          </p:nvPr>
        </p:nvSpPr>
        <p:spPr>
          <a:xfrm>
            <a:off x="4038600" y="6356350"/>
            <a:ext cx="41148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ctr" defTabSz="914400">
              <a:spcAft>
                <a:spcPts val="600"/>
              </a:spcAft>
            </a:pPr>
            <a:r>
              <a:rPr lang="en-US" sz="1200" kern="1200">
                <a:solidFill>
                  <a:schemeClr val="tx1">
                    <a:tint val="75000"/>
                  </a:schemeClr>
                </a:solidFill>
                <a:latin typeface="+mn-lt"/>
                <a:ea typeface="+mn-ea"/>
                <a:cs typeface="+mn-cs"/>
              </a:rPr>
              <a:t>Versie 1 – EC DISC – Innovatie proces</a:t>
            </a:r>
          </a:p>
        </p:txBody>
      </p:sp>
      <p:sp>
        <p:nvSpPr>
          <p:cNvPr id="4" name="Tijdelijke aanduiding voor dianummer 3"/>
          <p:cNvSpPr>
            <a:spLocks noGrp="1"/>
          </p:cNvSpPr>
          <p:nvPr>
            <p:ph type="sldNum" sz="quarter" idx="4"/>
          </p:nvPr>
        </p:nvSpPr>
        <p:spPr>
          <a:xfrm>
            <a:off x="8610600" y="6356350"/>
            <a:ext cx="2743200" cy="365125"/>
          </a:xfrm>
        </p:spPr>
        <p:txBody>
          <a:bodyPr vert="horz" lIns="91440" tIns="45720" rIns="91440" bIns="45720" rtlCol="0" anchor="ctr">
            <a:normAutofit/>
          </a:bodyPr>
          <a:lstStyle>
            <a:defPPr>
              <a:defRPr lang="en-US"/>
            </a:defPPr>
            <a:lvl1pPr algn="l" defTabSz="812760" rtl="0" fontAlgn="base">
              <a:spcBef>
                <a:spcPct val="0"/>
              </a:spcBef>
              <a:spcAft>
                <a:spcPct val="0"/>
              </a:spcAft>
              <a:defRPr kern="1200">
                <a:solidFill>
                  <a:schemeClr val="tx1"/>
                </a:solidFill>
                <a:latin typeface="Arial" charset="0"/>
                <a:ea typeface="+mn-ea"/>
                <a:cs typeface="Arial" charset="0"/>
              </a:defRPr>
            </a:lvl1pPr>
            <a:lvl2pPr marL="812760" algn="l" defTabSz="812760" rtl="0" fontAlgn="base">
              <a:spcBef>
                <a:spcPct val="0"/>
              </a:spcBef>
              <a:spcAft>
                <a:spcPct val="0"/>
              </a:spcAft>
              <a:defRPr kern="1200">
                <a:solidFill>
                  <a:schemeClr val="tx1"/>
                </a:solidFill>
                <a:latin typeface="Arial" charset="0"/>
                <a:ea typeface="+mn-ea"/>
                <a:cs typeface="Arial" charset="0"/>
              </a:defRPr>
            </a:lvl2pPr>
            <a:lvl3pPr marL="1625519" algn="l" defTabSz="812760" rtl="0" fontAlgn="base">
              <a:spcBef>
                <a:spcPct val="0"/>
              </a:spcBef>
              <a:spcAft>
                <a:spcPct val="0"/>
              </a:spcAft>
              <a:defRPr kern="1200">
                <a:solidFill>
                  <a:schemeClr val="tx1"/>
                </a:solidFill>
                <a:latin typeface="Arial" charset="0"/>
                <a:ea typeface="+mn-ea"/>
                <a:cs typeface="Arial" charset="0"/>
              </a:defRPr>
            </a:lvl3pPr>
            <a:lvl4pPr marL="2438278" algn="l" defTabSz="812760" rtl="0" fontAlgn="base">
              <a:spcBef>
                <a:spcPct val="0"/>
              </a:spcBef>
              <a:spcAft>
                <a:spcPct val="0"/>
              </a:spcAft>
              <a:defRPr kern="1200">
                <a:solidFill>
                  <a:schemeClr val="tx1"/>
                </a:solidFill>
                <a:latin typeface="Arial" charset="0"/>
                <a:ea typeface="+mn-ea"/>
                <a:cs typeface="Arial" charset="0"/>
              </a:defRPr>
            </a:lvl4pPr>
            <a:lvl5pPr marL="3251037" algn="l" defTabSz="812760" rtl="0" fontAlgn="base">
              <a:spcBef>
                <a:spcPct val="0"/>
              </a:spcBef>
              <a:spcAft>
                <a:spcPct val="0"/>
              </a:spcAft>
              <a:defRPr kern="1200">
                <a:solidFill>
                  <a:schemeClr val="tx1"/>
                </a:solidFill>
                <a:latin typeface="Arial" charset="0"/>
                <a:ea typeface="+mn-ea"/>
                <a:cs typeface="Arial" charset="0"/>
              </a:defRPr>
            </a:lvl5pPr>
            <a:lvl6pPr marL="4063797" algn="l" defTabSz="1625519" rtl="0" eaLnBrk="1" latinLnBrk="0" hangingPunct="1">
              <a:defRPr kern="1200">
                <a:solidFill>
                  <a:schemeClr val="tx1"/>
                </a:solidFill>
                <a:latin typeface="Arial" charset="0"/>
                <a:ea typeface="+mn-ea"/>
                <a:cs typeface="Arial" charset="0"/>
              </a:defRPr>
            </a:lvl6pPr>
            <a:lvl7pPr marL="4876557" algn="l" defTabSz="1625519" rtl="0" eaLnBrk="1" latinLnBrk="0" hangingPunct="1">
              <a:defRPr kern="1200">
                <a:solidFill>
                  <a:schemeClr val="tx1"/>
                </a:solidFill>
                <a:latin typeface="Arial" charset="0"/>
                <a:ea typeface="+mn-ea"/>
                <a:cs typeface="Arial" charset="0"/>
              </a:defRPr>
            </a:lvl7pPr>
            <a:lvl8pPr marL="5689315" algn="l" defTabSz="1625519" rtl="0" eaLnBrk="1" latinLnBrk="0" hangingPunct="1">
              <a:defRPr kern="1200">
                <a:solidFill>
                  <a:schemeClr val="tx1"/>
                </a:solidFill>
                <a:latin typeface="Arial" charset="0"/>
                <a:ea typeface="+mn-ea"/>
                <a:cs typeface="Arial" charset="0"/>
              </a:defRPr>
            </a:lvl8pPr>
            <a:lvl9pPr marL="6502075" algn="l" defTabSz="1625519" rtl="0" eaLnBrk="1" latinLnBrk="0" hangingPunct="1">
              <a:defRPr kern="1200">
                <a:solidFill>
                  <a:schemeClr val="tx1"/>
                </a:solidFill>
                <a:latin typeface="Arial" charset="0"/>
                <a:ea typeface="+mn-ea"/>
                <a:cs typeface="Arial" charset="0"/>
              </a:defRPr>
            </a:lvl9pPr>
          </a:lstStyle>
          <a:p>
            <a:pPr algn="r" defTabSz="914400">
              <a:spcAft>
                <a:spcPts val="600"/>
              </a:spcAft>
            </a:pPr>
            <a:fld id="{FE63E531-1C3B-364E-9A80-B8838FF23FE5}" type="slidenum">
              <a:rPr lang="en-US" sz="1200" smtClean="0">
                <a:solidFill>
                  <a:schemeClr val="tx1">
                    <a:tint val="75000"/>
                  </a:schemeClr>
                </a:solidFill>
                <a:latin typeface="+mn-lt"/>
                <a:cs typeface="+mn-cs"/>
              </a:rPr>
              <a:pPr algn="r" defTabSz="914400">
                <a:spcAft>
                  <a:spcPts val="600"/>
                </a:spcAft>
              </a:pPr>
              <a:t>9</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3817945567"/>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Kantoor">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DB4139DAC01D940BC204807921D33DA" ma:contentTypeVersion="23" ma:contentTypeDescription="Een nieuw document maken." ma:contentTypeScope="" ma:versionID="290638a17767172bb3de1cee5f1ae873">
  <xsd:schema xmlns:xsd="http://www.w3.org/2001/XMLSchema" xmlns:xs="http://www.w3.org/2001/XMLSchema" xmlns:p="http://schemas.microsoft.com/office/2006/metadata/properties" xmlns:ns1="http://schemas.microsoft.com/sharepoint/v3" xmlns:ns2="fdc7ee85-fc6c-4d20-8e0e-41941ba26b69" xmlns:ns3="0d563bae-0197-492f-a1a2-ddea41011c2c" targetNamespace="http://schemas.microsoft.com/office/2006/metadata/properties" ma:root="true" ma:fieldsID="3d89fcee59937339f87600c308547713" ns1:_="" ns2:_="" ns3:_="">
    <xsd:import namespace="http://schemas.microsoft.com/sharepoint/v3"/>
    <xsd:import namespace="fdc7ee85-fc6c-4d20-8e0e-41941ba26b69"/>
    <xsd:import namespace="0d563bae-0197-492f-a1a2-ddea41011c2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MediaLengthInSeconds" minOccurs="0"/>
                <xsd:element ref="ns2:MediaServiceLocation" minOccurs="0"/>
                <xsd:element ref="ns1:_ip_UnifiedCompliancePolicyProperties" minOccurs="0"/>
                <xsd:element ref="ns1:_ip_UnifiedCompliancePolicyUIAction" minOccurs="0"/>
                <xsd:element ref="ns2:lcf76f155ced4ddcb4097134ff3c332f" minOccurs="0"/>
                <xsd:element ref="ns3:TaxCatchAll" minOccurs="0"/>
                <xsd:element ref="ns2:MediaServiceObjectDetectorVersions" minOccurs="0"/>
                <xsd:element ref="ns2:MediaServiceSearchProperties" minOccurs="0"/>
                <xsd:element ref="ns2:UseCaseManager" minOccurs="0"/>
                <xsd:element ref="ns2:meestrecenteversi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Eigenschappen van het geïntegreerd beleid voor naleving" ma:hidden="true" ma:internalName="_ip_UnifiedCompliancePolicyProperties">
      <xsd:simpleType>
        <xsd:restriction base="dms:Note"/>
      </xsd:simpleType>
    </xsd:element>
    <xsd:element name="_ip_UnifiedCompliancePolicyUIAction" ma:index="21"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c7ee85-fc6c-4d20-8e0e-41941ba26b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Afbeeldingtags" ma:readOnly="false" ma:fieldId="{5cf76f15-5ced-4ddc-b409-7134ff3c332f}" ma:taxonomyMulti="true" ma:sspId="0f84c60b-fce4-43bd-9f97-92373206352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UseCaseManager" ma:index="27" nillable="true" ma:displayName="Use Case Manager" ma:description="Use Case Manager" ma:format="Dropdown" ma:list="UserInfo" ma:SharePointGroup="0" ma:internalName="UseCaseManag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estrecenteversie" ma:index="28" nillable="true" ma:displayName="meest recente versie" ma:format="DateTime" ma:internalName="meestrecenteversi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d563bae-0197-492f-a1a2-ddea41011c2c"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element name="TaxCatchAll" ma:index="24" nillable="true" ma:displayName="Taxonomy Catch All Column" ma:hidden="true" ma:list="{5c09a9cf-8d86-4cad-95aa-57c7a61e5913}" ma:internalName="TaxCatchAll" ma:showField="CatchAllData" ma:web="0d563bae-0197-492f-a1a2-ddea41011c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D629E7-F414-4378-8009-53AB311E1638}">
  <ds:schemaRefs>
    <ds:schemaRef ds:uri="http://schemas.microsoft.com/sharepoint/v3/contenttype/forms"/>
  </ds:schemaRefs>
</ds:datastoreItem>
</file>

<file path=customXml/itemProps2.xml><?xml version="1.0" encoding="utf-8"?>
<ds:datastoreItem xmlns:ds="http://schemas.openxmlformats.org/officeDocument/2006/customXml" ds:itemID="{91BFB0F5-18C4-4DBD-89E6-69EE9A5AC059}">
  <ds:schemaRefs>
    <ds:schemaRef ds:uri="0d563bae-0197-492f-a1a2-ddea41011c2c"/>
    <ds:schemaRef ds:uri="fdc7ee85-fc6c-4d20-8e0e-41941ba26b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03e95be-f593-41dc-b647-f46fbd6a5fa3}" enabled="1" method="Standard" siteId="{8c653938-6726-49c5-bca7-8e44a4bf2029}" removed="0"/>
</clbl:labelList>
</file>

<file path=docProps/app.xml><?xml version="1.0" encoding="utf-8"?>
<Properties xmlns="http://schemas.openxmlformats.org/officeDocument/2006/extended-properties" xmlns:vt="http://schemas.openxmlformats.org/officeDocument/2006/docPropsVTypes">
  <TotalTime>2444</TotalTime>
  <Words>2639</Words>
  <Application>Microsoft Macintosh PowerPoint</Application>
  <PresentationFormat>Widescreen</PresentationFormat>
  <Paragraphs>408</Paragraphs>
  <Slides>58</Slides>
  <Notes>3</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58</vt:i4>
      </vt:variant>
    </vt:vector>
  </HeadingPairs>
  <TitlesOfParts>
    <vt:vector size="67" baseType="lpstr">
      <vt:lpstr>Aptos</vt:lpstr>
      <vt:lpstr>Aptos Display</vt:lpstr>
      <vt:lpstr>Arial</vt:lpstr>
      <vt:lpstr>Calibri</vt:lpstr>
      <vt:lpstr>Calibri,Sans-Serif</vt:lpstr>
      <vt:lpstr>Courier New</vt:lpstr>
      <vt:lpstr>Courier New,monospace</vt:lpstr>
      <vt:lpstr>Teko</vt:lpstr>
      <vt:lpstr>Kantoorthema</vt:lpstr>
      <vt:lpstr>Innovatie Proces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Apresentação do PowerPoint</vt:lpstr>
      <vt:lpstr>Apresentação do PowerPoint</vt:lpstr>
      <vt:lpstr>Apresentação do PowerPoint</vt:lpstr>
      <vt:lpstr>Apresentação do PowerPoint</vt:lpstr>
      <vt:lpstr>Apresentação do PowerPoint</vt:lpstr>
      <vt:lpstr> </vt:lpstr>
      <vt:lpstr>Apresentação do PowerPoint</vt:lpstr>
      <vt:lpstr>Apresentação do PowerPoint</vt:lpstr>
      <vt:lpstr>Apresentação do PowerPoint</vt:lpstr>
      <vt:lpstr>Apresentação do PowerPoint</vt:lpstr>
      <vt:lpstr>Apresentação do PowerPoint</vt:lpstr>
      <vt:lpstr> </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Apresentação do PowerPoint</vt:lpstr>
      <vt:lpstr>Apresentação do PowerPoint</vt:lpstr>
      <vt:lpstr>Apresentação do PowerPoint</vt:lpstr>
      <vt:lpstr>Apresentação do PowerPoint</vt:lpstr>
      <vt:lpstr> </vt:lpstr>
      <vt:lpstr>Apresentação do PowerPoint</vt:lpstr>
      <vt:lpstr>Apresentação do PowerPoint</vt:lpstr>
      <vt:lpstr>Apresentação do PowerPoint</vt:lpstr>
      <vt:lpstr>Apresentação do PowerPoint</vt:lpstr>
      <vt:lpstr>Apresentação do PowerPoint</vt:lpstr>
      <vt:lpstr> </vt:lpstr>
      <vt:lpstr>Apresentação do PowerPoint</vt:lpstr>
      <vt:lpstr>Apresentação do PowerPoint</vt:lpstr>
      <vt:lpstr>Apresentação do PowerPoint</vt:lpstr>
      <vt:lpstr>Apresentação do PowerPoint</vt:lpstr>
      <vt:lpstr> </vt:lpstr>
      <vt:lpstr>Apresentação do PowerPoint</vt:lpstr>
      <vt:lpstr>Apresentação do PowerPoint</vt:lpstr>
      <vt:lpstr>Apresentação do PowerPoint</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
  <cp:lastModifiedBy>Yvo Hunink</cp:lastModifiedBy>
  <cp:revision>13</cp:revision>
  <dcterms:created xsi:type="dcterms:W3CDTF">2024-08-20T11:38:53Z</dcterms:created>
  <dcterms:modified xsi:type="dcterms:W3CDTF">2025-02-12T11:40:30Z</dcterms:modified>
</cp:coreProperties>
</file>